
<file path=[Content_Types].xml><?xml version="1.0" encoding="utf-8"?>
<Types xmlns="http://schemas.openxmlformats.org/package/2006/content-types">
  <Default Extension="emf" ContentType="image/x-emf"/>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7"/>
  </p:notesMasterIdLst>
  <p:sldIdLst>
    <p:sldId id="256" r:id="rId5"/>
    <p:sldId id="265" r:id="rId6"/>
    <p:sldId id="257" r:id="rId7"/>
    <p:sldId id="258" r:id="rId8"/>
    <p:sldId id="261" r:id="rId9"/>
    <p:sldId id="259" r:id="rId10"/>
    <p:sldId id="268" r:id="rId11"/>
    <p:sldId id="263" r:id="rId12"/>
    <p:sldId id="264" r:id="rId13"/>
    <p:sldId id="262" r:id="rId14"/>
    <p:sldId id="267" r:id="rId15"/>
    <p:sldId id="260"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4CABBF2-A0BB-6AB0-030F-E16D0AC42D5F}" v="30" dt="2026-07-27T17:16:02.50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ci Binder" userId="S::macib@hoac2025.onmicrosoft.com::97bd4c35-1337-4100-ada9-a3fcd7b08695" providerId="AD" clId="Web-{44CABBF2-A0BB-6AB0-030F-E16D0AC42D5F}"/>
    <pc:docChg chg="addSld delSld modSld sldOrd">
      <pc:chgData name="Maci Binder" userId="S::macib@hoac2025.onmicrosoft.com::97bd4c35-1337-4100-ada9-a3fcd7b08695" providerId="AD" clId="Web-{44CABBF2-A0BB-6AB0-030F-E16D0AC42D5F}" dt="2026-07-27T17:16:02.500" v="158"/>
      <pc:docMkLst>
        <pc:docMk/>
      </pc:docMkLst>
      <pc:sldChg chg="modNotes">
        <pc:chgData name="Maci Binder" userId="S::macib@hoac2025.onmicrosoft.com::97bd4c35-1337-4100-ada9-a3fcd7b08695" providerId="AD" clId="Web-{44CABBF2-A0BB-6AB0-030F-E16D0AC42D5F}" dt="2026-07-27T16:37:50.683" v="1"/>
        <pc:sldMkLst>
          <pc:docMk/>
          <pc:sldMk cId="1847103683" sldId="256"/>
        </pc:sldMkLst>
      </pc:sldChg>
      <pc:sldChg chg="modNotes">
        <pc:chgData name="Maci Binder" userId="S::macib@hoac2025.onmicrosoft.com::97bd4c35-1337-4100-ada9-a3fcd7b08695" providerId="AD" clId="Web-{44CABBF2-A0BB-6AB0-030F-E16D0AC42D5F}" dt="2026-07-27T17:08:31.355" v="91"/>
        <pc:sldMkLst>
          <pc:docMk/>
          <pc:sldMk cId="1311788849" sldId="257"/>
        </pc:sldMkLst>
      </pc:sldChg>
      <pc:sldChg chg="modNotes">
        <pc:chgData name="Maci Binder" userId="S::macib@hoac2025.onmicrosoft.com::97bd4c35-1337-4100-ada9-a3fcd7b08695" providerId="AD" clId="Web-{44CABBF2-A0BB-6AB0-030F-E16D0AC42D5F}" dt="2026-07-27T16:42:12.375" v="30"/>
        <pc:sldMkLst>
          <pc:docMk/>
          <pc:sldMk cId="1179152824" sldId="258"/>
        </pc:sldMkLst>
      </pc:sldChg>
      <pc:sldChg chg="modNotes">
        <pc:chgData name="Maci Binder" userId="S::macib@hoac2025.onmicrosoft.com::97bd4c35-1337-4100-ada9-a3fcd7b08695" providerId="AD" clId="Web-{44CABBF2-A0BB-6AB0-030F-E16D0AC42D5F}" dt="2026-07-27T16:44:27.682" v="51"/>
        <pc:sldMkLst>
          <pc:docMk/>
          <pc:sldMk cId="846692665" sldId="259"/>
        </pc:sldMkLst>
      </pc:sldChg>
      <pc:sldChg chg="modNotes">
        <pc:chgData name="Maci Binder" userId="S::macib@hoac2025.onmicrosoft.com::97bd4c35-1337-4100-ada9-a3fcd7b08695" providerId="AD" clId="Web-{44CABBF2-A0BB-6AB0-030F-E16D0AC42D5F}" dt="2026-07-27T16:42:51.394" v="37"/>
        <pc:sldMkLst>
          <pc:docMk/>
          <pc:sldMk cId="2848561431" sldId="261"/>
        </pc:sldMkLst>
      </pc:sldChg>
      <pc:sldChg chg="mod setBg">
        <pc:chgData name="Maci Binder" userId="S::macib@hoac2025.onmicrosoft.com::97bd4c35-1337-4100-ada9-a3fcd7b08695" providerId="AD" clId="Web-{44CABBF2-A0BB-6AB0-030F-E16D0AC42D5F}" dt="2026-07-27T17:15:55.484" v="157"/>
        <pc:sldMkLst>
          <pc:docMk/>
          <pc:sldMk cId="1727591456" sldId="262"/>
        </pc:sldMkLst>
      </pc:sldChg>
      <pc:sldChg chg="ord modNotes">
        <pc:chgData name="Maci Binder" userId="S::macib@hoac2025.onmicrosoft.com::97bd4c35-1337-4100-ada9-a3fcd7b08695" providerId="AD" clId="Web-{44CABBF2-A0BB-6AB0-030F-E16D0AC42D5F}" dt="2026-07-27T17:09:56.701" v="119"/>
        <pc:sldMkLst>
          <pc:docMk/>
          <pc:sldMk cId="3725430579" sldId="263"/>
        </pc:sldMkLst>
      </pc:sldChg>
      <pc:sldChg chg="modNotes">
        <pc:chgData name="Maci Binder" userId="S::macib@hoac2025.onmicrosoft.com::97bd4c35-1337-4100-ada9-a3fcd7b08695" providerId="AD" clId="Web-{44CABBF2-A0BB-6AB0-030F-E16D0AC42D5F}" dt="2026-07-27T17:08:06.932" v="88"/>
        <pc:sldMkLst>
          <pc:docMk/>
          <pc:sldMk cId="2431083191" sldId="265"/>
        </pc:sldMkLst>
      </pc:sldChg>
      <pc:sldChg chg="del">
        <pc:chgData name="Maci Binder" userId="S::macib@hoac2025.onmicrosoft.com::97bd4c35-1337-4100-ada9-a3fcd7b08695" providerId="AD" clId="Web-{44CABBF2-A0BB-6AB0-030F-E16D0AC42D5F}" dt="2026-07-27T17:06:35.742" v="66"/>
        <pc:sldMkLst>
          <pc:docMk/>
          <pc:sldMk cId="3821942742" sldId="266"/>
        </pc:sldMkLst>
      </pc:sldChg>
      <pc:sldChg chg="modSp mod setBg modClrScheme chgLayout modNotes">
        <pc:chgData name="Maci Binder" userId="S::macib@hoac2025.onmicrosoft.com::97bd4c35-1337-4100-ada9-a3fcd7b08695" providerId="AD" clId="Web-{44CABBF2-A0BB-6AB0-030F-E16D0AC42D5F}" dt="2026-07-27T17:16:02.500" v="158"/>
        <pc:sldMkLst>
          <pc:docMk/>
          <pc:sldMk cId="1854942178" sldId="267"/>
        </pc:sldMkLst>
        <pc:spChg chg="mod ord">
          <ac:chgData name="Maci Binder" userId="S::macib@hoac2025.onmicrosoft.com::97bd4c35-1337-4100-ada9-a3fcd7b08695" providerId="AD" clId="Web-{44CABBF2-A0BB-6AB0-030F-E16D0AC42D5F}" dt="2026-07-27T17:13:21.965" v="156" actId="14100"/>
          <ac:spMkLst>
            <pc:docMk/>
            <pc:sldMk cId="1854942178" sldId="267"/>
            <ac:spMk id="2" creationId="{C4650FA4-F468-1511-F753-03A73F7ADA8D}"/>
          </ac:spMkLst>
        </pc:spChg>
        <pc:spChg chg="mod ord">
          <ac:chgData name="Maci Binder" userId="S::macib@hoac2025.onmicrosoft.com::97bd4c35-1337-4100-ada9-a3fcd7b08695" providerId="AD" clId="Web-{44CABBF2-A0BB-6AB0-030F-E16D0AC42D5F}" dt="2026-07-27T17:11:05.595" v="121"/>
          <ac:spMkLst>
            <pc:docMk/>
            <pc:sldMk cId="1854942178" sldId="267"/>
            <ac:spMk id="3" creationId="{2AB5BD27-8EBA-1146-0E55-807C02A35FC0}"/>
          </ac:spMkLst>
        </pc:spChg>
      </pc:sldChg>
      <pc:sldChg chg="addSp delSp modSp new mod setBg modClrScheme chgLayout modNotes">
        <pc:chgData name="Maci Binder" userId="S::macib@hoac2025.onmicrosoft.com::97bd4c35-1337-4100-ada9-a3fcd7b08695" providerId="AD" clId="Web-{44CABBF2-A0BB-6AB0-030F-E16D0AC42D5F}" dt="2026-07-27T17:09:18.403" v="92"/>
        <pc:sldMkLst>
          <pc:docMk/>
          <pc:sldMk cId="159114948" sldId="268"/>
        </pc:sldMkLst>
        <pc:spChg chg="del">
          <ac:chgData name="Maci Binder" userId="S::macib@hoac2025.onmicrosoft.com::97bd4c35-1337-4100-ada9-a3fcd7b08695" providerId="AD" clId="Web-{44CABBF2-A0BB-6AB0-030F-E16D0AC42D5F}" dt="2026-07-27T16:51:16.745" v="55"/>
          <ac:spMkLst>
            <pc:docMk/>
            <pc:sldMk cId="159114948" sldId="268"/>
            <ac:spMk id="2" creationId="{EEB48015-065C-6211-3932-7FC1EE32072C}"/>
          </ac:spMkLst>
        </pc:spChg>
        <pc:spChg chg="del">
          <ac:chgData name="Maci Binder" userId="S::macib@hoac2025.onmicrosoft.com::97bd4c35-1337-4100-ada9-a3fcd7b08695" providerId="AD" clId="Web-{44CABBF2-A0BB-6AB0-030F-E16D0AC42D5F}" dt="2026-07-27T16:51:16.745" v="55"/>
          <ac:spMkLst>
            <pc:docMk/>
            <pc:sldMk cId="159114948" sldId="268"/>
            <ac:spMk id="3" creationId="{AE0ED9EB-D04C-B9DA-6E4C-AD6D42326161}"/>
          </ac:spMkLst>
        </pc:spChg>
        <pc:spChg chg="add del mod">
          <ac:chgData name="Maci Binder" userId="S::macib@hoac2025.onmicrosoft.com::97bd4c35-1337-4100-ada9-a3fcd7b08695" providerId="AD" clId="Web-{44CABBF2-A0BB-6AB0-030F-E16D0AC42D5F}" dt="2026-07-27T16:56:12.151" v="64"/>
          <ac:spMkLst>
            <pc:docMk/>
            <pc:sldMk cId="159114948" sldId="268"/>
            <ac:spMk id="5" creationId="{53581E5F-2B08-72BF-1E6D-A347D702D94C}"/>
          </ac:spMkLst>
        </pc:spChg>
        <pc:picChg chg="add mod">
          <ac:chgData name="Maci Binder" userId="S::macib@hoac2025.onmicrosoft.com::97bd4c35-1337-4100-ada9-a3fcd7b08695" providerId="AD" clId="Web-{44CABBF2-A0BB-6AB0-030F-E16D0AC42D5F}" dt="2026-07-27T16:55:42.130" v="58"/>
          <ac:picMkLst>
            <pc:docMk/>
            <pc:sldMk cId="159114948" sldId="268"/>
            <ac:picMk id="4" creationId="{4655C84A-17AF-62C0-6A4C-2C1B5931FEFF}"/>
          </ac:picMkLst>
        </pc:picChg>
      </pc:sldChg>
    </pc:docChg>
  </pc:docChgLst>
  <pc:docChgLst>
    <pc:chgData name="Maci Binder" userId="S::macib@hoac2025.onmicrosoft.com::97bd4c35-1337-4100-ada9-a3fcd7b08695" providerId="AD" clId="Web-{EC73D75E-74BB-99A9-2201-4293F10895F8}"/>
    <pc:docChg chg="modSld">
      <pc:chgData name="Maci Binder" userId="S::macib@hoac2025.onmicrosoft.com::97bd4c35-1337-4100-ada9-a3fcd7b08695" providerId="AD" clId="Web-{EC73D75E-74BB-99A9-2201-4293F10895F8}" dt="2026-07-25T00:47:54.488" v="34"/>
      <pc:docMkLst>
        <pc:docMk/>
      </pc:docMkLst>
      <pc:sldChg chg="modNotes">
        <pc:chgData name="Maci Binder" userId="S::macib@hoac2025.onmicrosoft.com::97bd4c35-1337-4100-ada9-a3fcd7b08695" providerId="AD" clId="Web-{EC73D75E-74BB-99A9-2201-4293F10895F8}" dt="2026-07-25T00:41:29.617" v="2"/>
        <pc:sldMkLst>
          <pc:docMk/>
          <pc:sldMk cId="1847103683" sldId="256"/>
        </pc:sldMkLst>
      </pc:sldChg>
      <pc:sldChg chg="modNotes">
        <pc:chgData name="Maci Binder" userId="S::macib@hoac2025.onmicrosoft.com::97bd4c35-1337-4100-ada9-a3fcd7b08695" providerId="AD" clId="Web-{EC73D75E-74BB-99A9-2201-4293F10895F8}" dt="2026-07-25T00:44:03.512" v="17"/>
        <pc:sldMkLst>
          <pc:docMk/>
          <pc:sldMk cId="1311788849" sldId="257"/>
        </pc:sldMkLst>
      </pc:sldChg>
      <pc:sldChg chg="modNotes">
        <pc:chgData name="Maci Binder" userId="S::macib@hoac2025.onmicrosoft.com::97bd4c35-1337-4100-ada9-a3fcd7b08695" providerId="AD" clId="Web-{EC73D75E-74BB-99A9-2201-4293F10895F8}" dt="2026-07-25T00:44:27.091" v="20"/>
        <pc:sldMkLst>
          <pc:docMk/>
          <pc:sldMk cId="1179152824" sldId="258"/>
        </pc:sldMkLst>
      </pc:sldChg>
      <pc:sldChg chg="modNotes">
        <pc:chgData name="Maci Binder" userId="S::macib@hoac2025.onmicrosoft.com::97bd4c35-1337-4100-ada9-a3fcd7b08695" providerId="AD" clId="Web-{EC73D75E-74BB-99A9-2201-4293F10895F8}" dt="2026-07-25T00:45:49" v="29"/>
        <pc:sldMkLst>
          <pc:docMk/>
          <pc:sldMk cId="846692665" sldId="259"/>
        </pc:sldMkLst>
      </pc:sldChg>
      <pc:sldChg chg="modNotes">
        <pc:chgData name="Maci Binder" userId="S::macib@hoac2025.onmicrosoft.com::97bd4c35-1337-4100-ada9-a3fcd7b08695" providerId="AD" clId="Web-{EC73D75E-74BB-99A9-2201-4293F10895F8}" dt="2026-07-25T00:45:00.013" v="22"/>
        <pc:sldMkLst>
          <pc:docMk/>
          <pc:sldMk cId="2848561431" sldId="261"/>
        </pc:sldMkLst>
      </pc:sldChg>
      <pc:sldChg chg="modNotes">
        <pc:chgData name="Maci Binder" userId="S::macib@hoac2025.onmicrosoft.com::97bd4c35-1337-4100-ada9-a3fcd7b08695" providerId="AD" clId="Web-{EC73D75E-74BB-99A9-2201-4293F10895F8}" dt="2026-07-25T00:47:10.424" v="32"/>
        <pc:sldMkLst>
          <pc:docMk/>
          <pc:sldMk cId="1727591456" sldId="262"/>
        </pc:sldMkLst>
      </pc:sldChg>
      <pc:sldChg chg="modNotes">
        <pc:chgData name="Maci Binder" userId="S::macib@hoac2025.onmicrosoft.com::97bd4c35-1337-4100-ada9-a3fcd7b08695" providerId="AD" clId="Web-{EC73D75E-74BB-99A9-2201-4293F10895F8}" dt="2026-07-25T00:46:23.266" v="31"/>
        <pc:sldMkLst>
          <pc:docMk/>
          <pc:sldMk cId="1074131278" sldId="264"/>
        </pc:sldMkLst>
      </pc:sldChg>
      <pc:sldChg chg="addSp delSp modSp mod modClrScheme chgLayout modNotes">
        <pc:chgData name="Maci Binder" userId="S::macib@hoac2025.onmicrosoft.com::97bd4c35-1337-4100-ada9-a3fcd7b08695" providerId="AD" clId="Web-{EC73D75E-74BB-99A9-2201-4293F10895F8}" dt="2026-07-25T00:43:01.807" v="14" actId="20577"/>
        <pc:sldMkLst>
          <pc:docMk/>
          <pc:sldMk cId="2431083191" sldId="265"/>
        </pc:sldMkLst>
        <pc:spChg chg="del mod">
          <ac:chgData name="Maci Binder" userId="S::macib@hoac2025.onmicrosoft.com::97bd4c35-1337-4100-ada9-a3fcd7b08695" providerId="AD" clId="Web-{EC73D75E-74BB-99A9-2201-4293F10895F8}" dt="2026-07-25T00:42:36.166" v="7"/>
          <ac:spMkLst>
            <pc:docMk/>
            <pc:sldMk cId="2431083191" sldId="265"/>
            <ac:spMk id="2" creationId="{3AAEF98B-C02A-E117-58EE-DECD075AB734}"/>
          </ac:spMkLst>
        </pc:spChg>
        <pc:spChg chg="del">
          <ac:chgData name="Maci Binder" userId="S::macib@hoac2025.onmicrosoft.com::97bd4c35-1337-4100-ada9-a3fcd7b08695" providerId="AD" clId="Web-{EC73D75E-74BB-99A9-2201-4293F10895F8}" dt="2026-07-25T00:42:36.166" v="7"/>
          <ac:spMkLst>
            <pc:docMk/>
            <pc:sldMk cId="2431083191" sldId="265"/>
            <ac:spMk id="3" creationId="{805D0D33-2A9E-0A41-71D5-71DE8EF7BED2}"/>
          </ac:spMkLst>
        </pc:spChg>
        <pc:spChg chg="add mod">
          <ac:chgData name="Maci Binder" userId="S::macib@hoac2025.onmicrosoft.com::97bd4c35-1337-4100-ada9-a3fcd7b08695" providerId="AD" clId="Web-{EC73D75E-74BB-99A9-2201-4293F10895F8}" dt="2026-07-25T00:43:01.807" v="14" actId="20577"/>
          <ac:spMkLst>
            <pc:docMk/>
            <pc:sldMk cId="2431083191" sldId="265"/>
            <ac:spMk id="7" creationId="{4D838105-4B40-0505-0EE3-103AD2A21306}"/>
          </ac:spMkLst>
        </pc:spChg>
      </pc:sldChg>
      <pc:sldChg chg="modNotes">
        <pc:chgData name="Maci Binder" userId="S::macib@hoac2025.onmicrosoft.com::97bd4c35-1337-4100-ada9-a3fcd7b08695" providerId="AD" clId="Web-{EC73D75E-74BB-99A9-2201-4293F10895F8}" dt="2026-07-25T00:47:54.488" v="34"/>
        <pc:sldMkLst>
          <pc:docMk/>
          <pc:sldMk cId="1854942178" sldId="267"/>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B4F5772-3A1E-CC41-B3C7-BCFD4AD9B233}" type="datetimeFigureOut">
              <a:rPr lang="en-US" smtClean="0"/>
              <a:t>7/27/2026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9FBDE6F-E07A-154F-A586-51DE07924615}" type="slidenum">
              <a:rPr lang="en-US" smtClean="0"/>
              <a:t>‹#›</a:t>
            </a:fld>
            <a:endParaRPr lang="en-US"/>
          </a:p>
        </p:txBody>
      </p:sp>
    </p:spTree>
    <p:extLst>
      <p:ext uri="{BB962C8B-B14F-4D97-AF65-F5344CB8AC3E}">
        <p14:creationId xmlns:p14="http://schemas.microsoft.com/office/powerpoint/2010/main" val="22242485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Symbol,sans-serif"/>
              <a:buChar char="•"/>
            </a:pPr>
            <a:r>
              <a:rPr lang="en-US"/>
              <a:t>This first slide show presentation will cover the first few weeks of human development during pregnancy. During these first few weeks, fertilization occurs, and the new life grows at an exponential rate.</a:t>
            </a:r>
          </a:p>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99FBDE6F-E07A-154F-A586-51DE07924615}" type="slidenum">
              <a:rPr lang="en-US" smtClean="0"/>
              <a:t>1</a:t>
            </a:fld>
            <a:endParaRPr lang="en-US"/>
          </a:p>
        </p:txBody>
      </p:sp>
    </p:spTree>
    <p:extLst>
      <p:ext uri="{BB962C8B-B14F-4D97-AF65-F5344CB8AC3E}">
        <p14:creationId xmlns:p14="http://schemas.microsoft.com/office/powerpoint/2010/main" val="7092619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a:buChar char="•"/>
            </a:pPr>
            <a:r>
              <a:rPr lang="en-US"/>
              <a:t>This is a 7 ½ minute video that captures the full development of the human being in the womb.  It can be shown at any time during this educational program to highlight what occurs throughout pregnancy. It might be good to use as a refresher after a holiday or break and is a good way to begin. It will be shown in month 9 during the main PowerPoint presentation.</a:t>
            </a:r>
          </a:p>
        </p:txBody>
      </p:sp>
      <p:sp>
        <p:nvSpPr>
          <p:cNvPr id="4" name="Slide Number Placeholder 3"/>
          <p:cNvSpPr>
            <a:spLocks noGrp="1"/>
          </p:cNvSpPr>
          <p:nvPr>
            <p:ph type="sldNum" sz="quarter" idx="5"/>
          </p:nvPr>
        </p:nvSpPr>
        <p:spPr/>
        <p:txBody>
          <a:bodyPr/>
          <a:lstStyle/>
          <a:p>
            <a:fld id="{99FBDE6F-E07A-154F-A586-51DE07924615}" type="slidenum">
              <a:rPr lang="en-US" smtClean="0"/>
              <a:t>10</a:t>
            </a:fld>
            <a:endParaRPr lang="en-US"/>
          </a:p>
        </p:txBody>
      </p:sp>
    </p:spTree>
    <p:extLst>
      <p:ext uri="{BB962C8B-B14F-4D97-AF65-F5344CB8AC3E}">
        <p14:creationId xmlns:p14="http://schemas.microsoft.com/office/powerpoint/2010/main" val="11703911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a:t>Teachers, please refer to discussion questions in curriculum book.</a:t>
            </a:r>
          </a:p>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99FBDE6F-E07A-154F-A586-51DE07924615}" type="slidenum">
              <a:rPr lang="en-US" smtClean="0"/>
              <a:t>11</a:t>
            </a:fld>
            <a:endParaRPr lang="en-US"/>
          </a:p>
        </p:txBody>
      </p:sp>
    </p:spTree>
    <p:extLst>
      <p:ext uri="{BB962C8B-B14F-4D97-AF65-F5344CB8AC3E}">
        <p14:creationId xmlns:p14="http://schemas.microsoft.com/office/powerpoint/2010/main" val="34346650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10C363-C330-55E0-046E-66E8176082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906CD3-F664-1AA4-CE69-DF8391447B6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6B0E8BD-0030-C74C-011D-894AEAD0A309}"/>
              </a:ext>
            </a:extLst>
          </p:cNvPr>
          <p:cNvSpPr>
            <a:spLocks noGrp="1"/>
          </p:cNvSpPr>
          <p:nvPr>
            <p:ph type="body" idx="1"/>
          </p:nvPr>
        </p:nvSpPr>
        <p:spPr/>
        <p:txBody>
          <a:bodyPr/>
          <a:lstStyle/>
          <a:p>
            <a:pPr rtl="0" fontAlgn="base"/>
            <a:endParaRPr lang="en-US" sz="1200" b="0" i="0" u="none" strike="noStrike" kern="120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C3FC711B-10BA-F8E0-1C71-413CA4B2FCA3}"/>
              </a:ext>
            </a:extLst>
          </p:cNvPr>
          <p:cNvSpPr>
            <a:spLocks noGrp="1"/>
          </p:cNvSpPr>
          <p:nvPr>
            <p:ph type="sldNum" sz="quarter" idx="5"/>
          </p:nvPr>
        </p:nvSpPr>
        <p:spPr/>
        <p:txBody>
          <a:bodyPr/>
          <a:lstStyle/>
          <a:p>
            <a:fld id="{99FBDE6F-E07A-154F-A586-51DE07924615}" type="slidenum">
              <a:rPr lang="en-US" smtClean="0"/>
              <a:t>12</a:t>
            </a:fld>
            <a:endParaRPr lang="en-US"/>
          </a:p>
        </p:txBody>
      </p:sp>
    </p:spTree>
    <p:extLst>
      <p:ext uri="{BB962C8B-B14F-4D97-AF65-F5344CB8AC3E}">
        <p14:creationId xmlns:p14="http://schemas.microsoft.com/office/powerpoint/2010/main" val="27606095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FERTILIZATION AND CONCEPTION</a:t>
            </a:r>
          </a:p>
          <a:p>
            <a:endParaRPr lang="en-US"/>
          </a:p>
          <a:p>
            <a:pPr>
              <a:buFont typeface="Symbol"/>
              <a:buChar char="•"/>
            </a:pPr>
            <a:r>
              <a:rPr lang="en-US"/>
              <a:t>Recall from our terms that fertilization occurs when the reproductive cells of the man and woman, the sperm and ovum cells, combine to become a new organism, genetically and physically unique from both mother and father, called a </a:t>
            </a:r>
            <a:r>
              <a:rPr lang="en-US" i="1"/>
              <a:t>zygote</a:t>
            </a:r>
            <a:r>
              <a:rPr lang="en-US"/>
              <a:t>.</a:t>
            </a:r>
            <a:endParaRPr lang="en-US">
              <a:highlight>
                <a:srgbClr val="C6C6C6"/>
              </a:highlight>
            </a:endParaRPr>
          </a:p>
          <a:p>
            <a:endParaRPr lang="en-US"/>
          </a:p>
          <a:p>
            <a:pPr>
              <a:buFont typeface="Symbol"/>
              <a:buChar char="•"/>
            </a:pPr>
            <a:r>
              <a:rPr lang="en-US"/>
              <a:t>As we can see in the video, the single cell</a:t>
            </a:r>
            <a:r>
              <a:rPr lang="en-US" i="1"/>
              <a:t> zygote</a:t>
            </a:r>
            <a:r>
              <a:rPr lang="en-US"/>
              <a:t> makes its first cell division just a little over a day after fertilization. Ongoing cell division will continue rapidly - developing into essential organs and systems.</a:t>
            </a:r>
            <a:endParaRPr lang="en-US">
              <a:highlight>
                <a:srgbClr val="C6C6C6"/>
              </a:highlight>
            </a:endParaRPr>
          </a:p>
          <a:p>
            <a:endParaRPr lang="en-US"/>
          </a:p>
          <a:p>
            <a:pPr>
              <a:buFont typeface="Symbol"/>
              <a:buChar char="•"/>
            </a:pPr>
            <a:r>
              <a:rPr lang="en-US"/>
              <a:t>It is worth noting that all of the genetic data needed for the entire earthly life of this new person, and the soul of this person (share this if you are in faith-based schools) are present at the moment of conception- present in this </a:t>
            </a:r>
            <a:r>
              <a:rPr lang="en-US" i="1"/>
              <a:t>zygote. </a:t>
            </a:r>
            <a:r>
              <a:rPr lang="en-US"/>
              <a:t>If fertilization had occurred just half a second before or after its actual occurrence - by a different sperm cell, then the genetic material of this new person would be completely different. It is important to note that there are 80-300 million sperm present – therefore there are 80-300 million possibilities of a new human person with its own soul, unique genetics and DNA – that determine gender, hair color, eye color, height, skin tone, and even personality traits. Each new individual, and each one of us, are therefore entirely unrepeatable, irreplaceable, and truly one in a million (or one in 80-300 million to be exact).</a:t>
            </a:r>
            <a:endParaRPr lang="en-US">
              <a:highlight>
                <a:srgbClr val="C6C6C6"/>
              </a:highlight>
            </a:endParaRPr>
          </a:p>
          <a:p>
            <a:endParaRPr lang="en-US"/>
          </a:p>
        </p:txBody>
      </p:sp>
      <p:sp>
        <p:nvSpPr>
          <p:cNvPr id="4" name="Slide Number Placeholder 3"/>
          <p:cNvSpPr>
            <a:spLocks noGrp="1"/>
          </p:cNvSpPr>
          <p:nvPr>
            <p:ph type="sldNum" sz="quarter" idx="5"/>
          </p:nvPr>
        </p:nvSpPr>
        <p:spPr/>
        <p:txBody>
          <a:bodyPr/>
          <a:lstStyle/>
          <a:p>
            <a:fld id="{99FBDE6F-E07A-154F-A586-51DE07924615}" type="slidenum">
              <a:rPr lang="en-US" smtClean="0"/>
              <a:t>2</a:t>
            </a:fld>
            <a:endParaRPr lang="en-US"/>
          </a:p>
        </p:txBody>
      </p:sp>
    </p:spTree>
    <p:extLst>
      <p:ext uri="{BB962C8B-B14F-4D97-AF65-F5344CB8AC3E}">
        <p14:creationId xmlns:p14="http://schemas.microsoft.com/office/powerpoint/2010/main" val="26162150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Arial"/>
              <a:buChar char="•"/>
            </a:pPr>
            <a:r>
              <a:rPr lang="en-US" b="1"/>
              <a:t>Days 1-4: Cell Division </a:t>
            </a:r>
            <a:endParaRPr lang="en-US">
              <a:highlight>
                <a:srgbClr val="C6C6C6"/>
              </a:highlight>
            </a:endParaRPr>
          </a:p>
          <a:p>
            <a:pPr>
              <a:buFont typeface="Symbol"/>
              <a:buChar char="•"/>
            </a:pPr>
            <a:r>
              <a:rPr lang="en-US"/>
              <a:t>When conception occurs, it does not occur within the womb. The sperm cells travel to where the ovum cell is located: inside the tubes that connect the uterus and the ovaries. These tubes are called fallopian tubes. </a:t>
            </a:r>
            <a:endParaRPr lang="en-US">
              <a:highlight>
                <a:srgbClr val="C6C6C6"/>
              </a:highlight>
            </a:endParaRPr>
          </a:p>
          <a:p>
            <a:endParaRPr lang="en-US"/>
          </a:p>
          <a:p>
            <a:pPr>
              <a:buFont typeface="Symbol"/>
              <a:buChar char="•"/>
            </a:pPr>
            <a:r>
              <a:rPr lang="en-US"/>
              <a:t>Cell division then begins, and the </a:t>
            </a:r>
            <a:r>
              <a:rPr lang="en-US" i="1"/>
              <a:t>zygote </a:t>
            </a:r>
            <a:r>
              <a:rPr lang="en-US"/>
              <a:t>is now referred to as an </a:t>
            </a:r>
            <a:r>
              <a:rPr lang="en-US" i="1"/>
              <a:t>embryo, </a:t>
            </a:r>
            <a:r>
              <a:rPr lang="en-US"/>
              <a:t>the name given to the pre-born person once cell division begins, lasting until the end of the eighth week of pregnancy. </a:t>
            </a:r>
            <a:endParaRPr lang="en-US">
              <a:highlight>
                <a:srgbClr val="C6C6C6"/>
              </a:highlight>
            </a:endParaRPr>
          </a:p>
          <a:p>
            <a:endParaRPr lang="en-US">
              <a:highlight>
                <a:srgbClr val="C6C6C6"/>
              </a:highlight>
            </a:endParaRPr>
          </a:p>
        </p:txBody>
      </p:sp>
      <p:sp>
        <p:nvSpPr>
          <p:cNvPr id="4" name="Slide Number Placeholder 3"/>
          <p:cNvSpPr>
            <a:spLocks noGrp="1"/>
          </p:cNvSpPr>
          <p:nvPr>
            <p:ph type="sldNum" sz="quarter" idx="5"/>
          </p:nvPr>
        </p:nvSpPr>
        <p:spPr/>
        <p:txBody>
          <a:bodyPr/>
          <a:lstStyle/>
          <a:p>
            <a:fld id="{99FBDE6F-E07A-154F-A586-51DE07924615}" type="slidenum">
              <a:rPr lang="en-US" smtClean="0"/>
              <a:t>3</a:t>
            </a:fld>
            <a:endParaRPr lang="en-US"/>
          </a:p>
        </p:txBody>
      </p:sp>
    </p:spTree>
    <p:extLst>
      <p:ext uri="{BB962C8B-B14F-4D97-AF65-F5344CB8AC3E}">
        <p14:creationId xmlns:p14="http://schemas.microsoft.com/office/powerpoint/2010/main" val="12713520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065E10-B98B-E732-8131-B697AB1747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A564EB2-AC65-7313-3091-1D1DDD5FA0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80B4D0E-D410-BC3E-4BC1-95FE45ED0CC0}"/>
              </a:ext>
            </a:extLst>
          </p:cNvPr>
          <p:cNvSpPr>
            <a:spLocks noGrp="1"/>
          </p:cNvSpPr>
          <p:nvPr>
            <p:ph type="body" idx="1"/>
          </p:nvPr>
        </p:nvSpPr>
        <p:spPr/>
        <p:txBody>
          <a:bodyPr/>
          <a:lstStyle/>
          <a:p>
            <a:pPr marL="171450" indent="-171450">
              <a:buFont typeface="Symbol"/>
              <a:buChar char="•"/>
            </a:pPr>
            <a:r>
              <a:rPr lang="en-US"/>
              <a:t>When the </a:t>
            </a:r>
            <a:r>
              <a:rPr lang="en-US" i="1"/>
              <a:t>embryo</a:t>
            </a:r>
            <a:r>
              <a:rPr lang="en-US"/>
              <a:t> has grown into a cluster of about 100 cells, 5-7 days after conception, it is now referred to as a </a:t>
            </a:r>
            <a:r>
              <a:rPr lang="en-US" i="1"/>
              <a:t>blastocyst </a:t>
            </a:r>
            <a:r>
              <a:rPr lang="en-US"/>
              <a:t>and makes its way to the uterus. This tiny bundle of cells then implants into the uterus lining where it will grow and receive nutrients from the mother.  </a:t>
            </a:r>
            <a:endParaRPr lang="en-US">
              <a:highlight>
                <a:srgbClr val="C6C6C6"/>
              </a:highlight>
            </a:endParaRPr>
          </a:p>
          <a:p>
            <a:endParaRPr lang="en-US" b="1"/>
          </a:p>
        </p:txBody>
      </p:sp>
      <p:sp>
        <p:nvSpPr>
          <p:cNvPr id="4" name="Slide Number Placeholder 3">
            <a:extLst>
              <a:ext uri="{FF2B5EF4-FFF2-40B4-BE49-F238E27FC236}">
                <a16:creationId xmlns:a16="http://schemas.microsoft.com/office/drawing/2014/main" id="{05ACBF9D-FBB5-6B9E-D657-5C03ADA0F2E4}"/>
              </a:ext>
            </a:extLst>
          </p:cNvPr>
          <p:cNvSpPr>
            <a:spLocks noGrp="1"/>
          </p:cNvSpPr>
          <p:nvPr>
            <p:ph type="sldNum" sz="quarter" idx="5"/>
          </p:nvPr>
        </p:nvSpPr>
        <p:spPr/>
        <p:txBody>
          <a:bodyPr/>
          <a:lstStyle/>
          <a:p>
            <a:fld id="{99FBDE6F-E07A-154F-A586-51DE07924615}" type="slidenum">
              <a:rPr lang="en-US" smtClean="0"/>
              <a:t>4</a:t>
            </a:fld>
            <a:endParaRPr lang="en-US"/>
          </a:p>
        </p:txBody>
      </p:sp>
    </p:spTree>
    <p:extLst>
      <p:ext uri="{BB962C8B-B14F-4D97-AF65-F5344CB8AC3E}">
        <p14:creationId xmlns:p14="http://schemas.microsoft.com/office/powerpoint/2010/main" val="23578761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Symbol"/>
              <a:buChar char="•"/>
            </a:pPr>
            <a:r>
              <a:rPr lang="en-US"/>
              <a:t>As the </a:t>
            </a:r>
            <a:r>
              <a:rPr lang="en-US" i="1"/>
              <a:t>embryo</a:t>
            </a:r>
            <a:r>
              <a:rPr lang="en-US"/>
              <a:t> begins to implant into the wall of the mother’s uterus, the amniotic sac begins to form. The amniotic sac surrounds the growing human being and provides protection throughout pregnancy. </a:t>
            </a:r>
            <a:endParaRPr lang="en-US">
              <a:highlight>
                <a:srgbClr val="C6C6C6"/>
              </a:highlight>
            </a:endParaRPr>
          </a:p>
          <a:p>
            <a:endParaRPr lang="en-US"/>
          </a:p>
          <a:p>
            <a:pPr>
              <a:buFont typeface="Symbol"/>
              <a:buChar char="•"/>
            </a:pPr>
            <a:r>
              <a:rPr lang="en-US" i="1"/>
              <a:t>It is worth noting that the image on this slide is taken from an embryo that is 6-7 weeks of age, not 5-7 days of age. The purpose of this image is to show the amniotic sac that we are referring to in the information above. </a:t>
            </a:r>
          </a:p>
          <a:p>
            <a:pPr>
              <a:buFont typeface="Symbol"/>
              <a:buChar char="•"/>
            </a:pPr>
            <a:endParaRPr lang="en-US" i="1"/>
          </a:p>
        </p:txBody>
      </p:sp>
      <p:sp>
        <p:nvSpPr>
          <p:cNvPr id="4" name="Slide Number Placeholder 3"/>
          <p:cNvSpPr>
            <a:spLocks noGrp="1"/>
          </p:cNvSpPr>
          <p:nvPr>
            <p:ph type="sldNum" sz="quarter" idx="5"/>
          </p:nvPr>
        </p:nvSpPr>
        <p:spPr/>
        <p:txBody>
          <a:bodyPr/>
          <a:lstStyle/>
          <a:p>
            <a:fld id="{99FBDE6F-E07A-154F-A586-51DE07924615}" type="slidenum">
              <a:rPr lang="en-US" smtClean="0"/>
              <a:t>5</a:t>
            </a:fld>
            <a:endParaRPr lang="en-US"/>
          </a:p>
        </p:txBody>
      </p:sp>
    </p:spTree>
    <p:extLst>
      <p:ext uri="{BB962C8B-B14F-4D97-AF65-F5344CB8AC3E}">
        <p14:creationId xmlns:p14="http://schemas.microsoft.com/office/powerpoint/2010/main" val="8323998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A2721E-F617-E3A9-A348-E5B249E928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72C574-9071-DBFD-576A-0878A6ED933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79E878-B932-95CC-A0E7-64455D167CEA}"/>
              </a:ext>
            </a:extLst>
          </p:cNvPr>
          <p:cNvSpPr>
            <a:spLocks noGrp="1"/>
          </p:cNvSpPr>
          <p:nvPr>
            <p:ph type="body" idx="1"/>
          </p:nvPr>
        </p:nvSpPr>
        <p:spPr/>
        <p:txBody>
          <a:bodyPr/>
          <a:lstStyle/>
          <a:p>
            <a:pPr marL="285750" indent="-285750" fontAlgn="base">
              <a:buFont typeface="Symbol"/>
              <a:buChar char="•"/>
            </a:pPr>
            <a:r>
              <a:rPr lang="en-US"/>
              <a:t>The rapidly growing child’s heart starts to beat at just 19-22 days old - when the whole embryo is only the size of the period at the end of a sentence.  Most often the mother doesn’t even know that the tiny pre-born person is present and is still unaware that she is pregnant. </a:t>
            </a:r>
            <a:endParaRPr lang="en-US">
              <a:highlight>
                <a:srgbClr val="C6C6C6"/>
              </a:highlight>
            </a:endParaRPr>
          </a:p>
          <a:p>
            <a:endParaRPr lang="en-US"/>
          </a:p>
          <a:p>
            <a:pPr marL="171450" indent="-171450">
              <a:buFont typeface="Symbol"/>
              <a:buChar char="•"/>
            </a:pPr>
            <a:r>
              <a:rPr lang="en-US"/>
              <a:t>At the same time, the baby’s brain, spinal cord, and nerves begin to form. These are the parts that help the body think, move, and feel.</a:t>
            </a:r>
            <a:endParaRPr lang="en-US">
              <a:highlight>
                <a:srgbClr val="C6C6C6"/>
              </a:highlight>
            </a:endParaRPr>
          </a:p>
          <a:p>
            <a:endParaRPr lang="en-US"/>
          </a:p>
          <a:p>
            <a:pPr marL="171450" indent="-171450">
              <a:buFont typeface="Symbol"/>
              <a:buChar char="•"/>
            </a:pPr>
            <a:r>
              <a:rPr lang="en-US"/>
              <a:t>This MRI scan photo shows the pre-born person at the age that his or her heart begins to beat. It also shows the beginnings of the spinal cord and skeletal muscular system. Can you find the neural tube, which serves as the precursor for the spinal cord?  Can you find the white ridges on the sides of the neural tubes- called </a:t>
            </a:r>
            <a:r>
              <a:rPr lang="en-US" err="1"/>
              <a:t>somites</a:t>
            </a:r>
            <a:r>
              <a:rPr lang="en-US"/>
              <a:t>, which are the basis for the development of the skeletal muscular system? </a:t>
            </a:r>
            <a:endParaRPr lang="en-US">
              <a:highlight>
                <a:srgbClr val="C6C6C6"/>
              </a:highlight>
            </a:endParaRPr>
          </a:p>
          <a:p>
            <a:endParaRPr lang="en-US"/>
          </a:p>
          <a:p>
            <a:pPr marL="171450" indent="-171450">
              <a:buFont typeface="Symbol"/>
              <a:buChar char="•"/>
            </a:pPr>
            <a:r>
              <a:rPr lang="en-US"/>
              <a:t>At the end of month 1, the pre-born person is only about the size of a poppy seed or a period at the end of the sentence but remember -the heart is already beating.</a:t>
            </a:r>
            <a:endParaRPr lang="en-US">
              <a:highlight>
                <a:srgbClr val="C6C6C6"/>
              </a:highlight>
            </a:endParaRPr>
          </a:p>
          <a:p>
            <a:endParaRPr lang="en-US"/>
          </a:p>
          <a:p>
            <a:endParaRPr lang="en-US" b="1"/>
          </a:p>
        </p:txBody>
      </p:sp>
      <p:sp>
        <p:nvSpPr>
          <p:cNvPr id="4" name="Slide Number Placeholder 3">
            <a:extLst>
              <a:ext uri="{FF2B5EF4-FFF2-40B4-BE49-F238E27FC236}">
                <a16:creationId xmlns:a16="http://schemas.microsoft.com/office/drawing/2014/main" id="{2243AA96-856C-DC31-311F-D16D6F1699D6}"/>
              </a:ext>
            </a:extLst>
          </p:cNvPr>
          <p:cNvSpPr>
            <a:spLocks noGrp="1"/>
          </p:cNvSpPr>
          <p:nvPr>
            <p:ph type="sldNum" sz="quarter" idx="5"/>
          </p:nvPr>
        </p:nvSpPr>
        <p:spPr/>
        <p:txBody>
          <a:bodyPr/>
          <a:lstStyle/>
          <a:p>
            <a:fld id="{99FBDE6F-E07A-154F-A586-51DE07924615}" type="slidenum">
              <a:rPr lang="en-US" smtClean="0"/>
              <a:t>6</a:t>
            </a:fld>
            <a:endParaRPr lang="en-US"/>
          </a:p>
        </p:txBody>
      </p:sp>
    </p:spTree>
    <p:extLst>
      <p:ext uri="{BB962C8B-B14F-4D97-AF65-F5344CB8AC3E}">
        <p14:creationId xmlns:p14="http://schemas.microsoft.com/office/powerpoint/2010/main" val="34199648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is an outstanding 2.5 min video about the development of the heart in the womb.</a:t>
            </a:r>
          </a:p>
        </p:txBody>
      </p:sp>
      <p:sp>
        <p:nvSpPr>
          <p:cNvPr id="4" name="Slide Number Placeholder 3"/>
          <p:cNvSpPr>
            <a:spLocks noGrp="1"/>
          </p:cNvSpPr>
          <p:nvPr>
            <p:ph type="sldNum" sz="quarter" idx="5"/>
          </p:nvPr>
        </p:nvSpPr>
        <p:spPr/>
        <p:txBody>
          <a:bodyPr/>
          <a:lstStyle/>
          <a:p>
            <a:fld id="{99FBDE6F-E07A-154F-A586-51DE07924615}" type="slidenum">
              <a:rPr lang="en-US" smtClean="0"/>
              <a:t>7</a:t>
            </a:fld>
            <a:endParaRPr lang="en-US"/>
          </a:p>
        </p:txBody>
      </p:sp>
    </p:spTree>
    <p:extLst>
      <p:ext uri="{BB962C8B-B14F-4D97-AF65-F5344CB8AC3E}">
        <p14:creationId xmlns:p14="http://schemas.microsoft.com/office/powerpoint/2010/main" val="608489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solidFill>
                  <a:srgbClr val="424242"/>
                </a:solidFill>
              </a:rPr>
              <a:t>TEACHERS ARE WELCOME TO USE THESE</a:t>
            </a:r>
          </a:p>
        </p:txBody>
      </p:sp>
      <p:sp>
        <p:nvSpPr>
          <p:cNvPr id="4" name="Slide Number Placeholder 3"/>
          <p:cNvSpPr>
            <a:spLocks noGrp="1"/>
          </p:cNvSpPr>
          <p:nvPr>
            <p:ph type="sldNum" sz="quarter" idx="5"/>
          </p:nvPr>
        </p:nvSpPr>
        <p:spPr/>
        <p:txBody>
          <a:bodyPr/>
          <a:lstStyle/>
          <a:p>
            <a:fld id="{99FBDE6F-E07A-154F-A586-51DE07924615}" type="slidenum">
              <a:rPr lang="en-US" smtClean="0"/>
              <a:t>8</a:t>
            </a:fld>
            <a:endParaRPr lang="en-US"/>
          </a:p>
        </p:txBody>
      </p:sp>
    </p:spTree>
    <p:extLst>
      <p:ext uri="{BB962C8B-B14F-4D97-AF65-F5344CB8AC3E}">
        <p14:creationId xmlns:p14="http://schemas.microsoft.com/office/powerpoint/2010/main" val="2310251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slide features the steps of cell division on one organized page. Going through each step is a good review and summary of the lesson for the end of class.</a:t>
            </a:r>
          </a:p>
        </p:txBody>
      </p:sp>
      <p:sp>
        <p:nvSpPr>
          <p:cNvPr id="4" name="Slide Number Placeholder 3"/>
          <p:cNvSpPr>
            <a:spLocks noGrp="1"/>
          </p:cNvSpPr>
          <p:nvPr>
            <p:ph type="sldNum" sz="quarter" idx="5"/>
          </p:nvPr>
        </p:nvSpPr>
        <p:spPr/>
        <p:txBody>
          <a:bodyPr/>
          <a:lstStyle/>
          <a:p>
            <a:fld id="{99FBDE6F-E07A-154F-A586-51DE07924615}" type="slidenum">
              <a:rPr lang="en-US" smtClean="0"/>
              <a:t>9</a:t>
            </a:fld>
            <a:endParaRPr lang="en-US"/>
          </a:p>
        </p:txBody>
      </p:sp>
    </p:spTree>
    <p:extLst>
      <p:ext uri="{BB962C8B-B14F-4D97-AF65-F5344CB8AC3E}">
        <p14:creationId xmlns:p14="http://schemas.microsoft.com/office/powerpoint/2010/main" val="13031281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7A2714-B51B-3250-D384-97489D7A36D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0448EF1-4FAD-6F1C-580F-4279155B537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C516309-2E51-D0EE-6F22-8FC94F86ECA6}"/>
              </a:ext>
            </a:extLst>
          </p:cNvPr>
          <p:cNvSpPr>
            <a:spLocks noGrp="1"/>
          </p:cNvSpPr>
          <p:nvPr>
            <p:ph type="dt" sz="half" idx="10"/>
          </p:nvPr>
        </p:nvSpPr>
        <p:spPr/>
        <p:txBody>
          <a:bodyPr/>
          <a:lstStyle/>
          <a:p>
            <a:fld id="{ABE5326F-F1DA-A145-B698-ECD7C397B04F}" type="datetimeFigureOut">
              <a:rPr lang="en-US" smtClean="0"/>
              <a:t>7/27/2026</a:t>
            </a:fld>
            <a:endParaRPr lang="en-US"/>
          </a:p>
        </p:txBody>
      </p:sp>
      <p:sp>
        <p:nvSpPr>
          <p:cNvPr id="5" name="Footer Placeholder 4">
            <a:extLst>
              <a:ext uri="{FF2B5EF4-FFF2-40B4-BE49-F238E27FC236}">
                <a16:creationId xmlns:a16="http://schemas.microsoft.com/office/drawing/2014/main" id="{2910D531-8E9F-E1F8-9F1B-47A14D6CC35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E6517D1-FD3E-E295-86A1-3A229FB84CAC}"/>
              </a:ext>
            </a:extLst>
          </p:cNvPr>
          <p:cNvSpPr>
            <a:spLocks noGrp="1"/>
          </p:cNvSpPr>
          <p:nvPr>
            <p:ph type="sldNum" sz="quarter" idx="12"/>
          </p:nvPr>
        </p:nvSpPr>
        <p:spPr/>
        <p:txBody>
          <a:bodyPr/>
          <a:lstStyle/>
          <a:p>
            <a:fld id="{F8F7A5EB-53D0-0045-9CEA-05AA743BF675}" type="slidenum">
              <a:rPr lang="en-US" smtClean="0"/>
              <a:t>‹#›</a:t>
            </a:fld>
            <a:endParaRPr lang="en-US"/>
          </a:p>
        </p:txBody>
      </p:sp>
    </p:spTree>
    <p:extLst>
      <p:ext uri="{BB962C8B-B14F-4D97-AF65-F5344CB8AC3E}">
        <p14:creationId xmlns:p14="http://schemas.microsoft.com/office/powerpoint/2010/main" val="29684486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87049E-AC87-DDCA-8262-51F63437336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D01803B-A54E-51E7-3752-02133DD5E17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47E601A-536F-8BCC-DBAB-DB3ACB3CA47A}"/>
              </a:ext>
            </a:extLst>
          </p:cNvPr>
          <p:cNvSpPr>
            <a:spLocks noGrp="1"/>
          </p:cNvSpPr>
          <p:nvPr>
            <p:ph type="dt" sz="half" idx="10"/>
          </p:nvPr>
        </p:nvSpPr>
        <p:spPr/>
        <p:txBody>
          <a:bodyPr/>
          <a:lstStyle/>
          <a:p>
            <a:fld id="{ABE5326F-F1DA-A145-B698-ECD7C397B04F}" type="datetimeFigureOut">
              <a:rPr lang="en-US" smtClean="0"/>
              <a:t>7/27/2026</a:t>
            </a:fld>
            <a:endParaRPr lang="en-US"/>
          </a:p>
        </p:txBody>
      </p:sp>
      <p:sp>
        <p:nvSpPr>
          <p:cNvPr id="5" name="Footer Placeholder 4">
            <a:extLst>
              <a:ext uri="{FF2B5EF4-FFF2-40B4-BE49-F238E27FC236}">
                <a16:creationId xmlns:a16="http://schemas.microsoft.com/office/drawing/2014/main" id="{192D54D0-318D-3553-49A9-A4C85B2D916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486A977-6C5C-B19A-3BD4-18E561F994DA}"/>
              </a:ext>
            </a:extLst>
          </p:cNvPr>
          <p:cNvSpPr>
            <a:spLocks noGrp="1"/>
          </p:cNvSpPr>
          <p:nvPr>
            <p:ph type="sldNum" sz="quarter" idx="12"/>
          </p:nvPr>
        </p:nvSpPr>
        <p:spPr/>
        <p:txBody>
          <a:bodyPr/>
          <a:lstStyle/>
          <a:p>
            <a:fld id="{F8F7A5EB-53D0-0045-9CEA-05AA743BF675}" type="slidenum">
              <a:rPr lang="en-US" smtClean="0"/>
              <a:t>‹#›</a:t>
            </a:fld>
            <a:endParaRPr lang="en-US"/>
          </a:p>
        </p:txBody>
      </p:sp>
    </p:spTree>
    <p:extLst>
      <p:ext uri="{BB962C8B-B14F-4D97-AF65-F5344CB8AC3E}">
        <p14:creationId xmlns:p14="http://schemas.microsoft.com/office/powerpoint/2010/main" val="4679351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8A6C3CC-AA78-98C2-F0A1-5837A90E224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A2F6C32-F228-1A90-D17D-7100838D1B7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E296113-E867-AD65-2605-770A64D7447C}"/>
              </a:ext>
            </a:extLst>
          </p:cNvPr>
          <p:cNvSpPr>
            <a:spLocks noGrp="1"/>
          </p:cNvSpPr>
          <p:nvPr>
            <p:ph type="dt" sz="half" idx="10"/>
          </p:nvPr>
        </p:nvSpPr>
        <p:spPr/>
        <p:txBody>
          <a:bodyPr/>
          <a:lstStyle/>
          <a:p>
            <a:fld id="{ABE5326F-F1DA-A145-B698-ECD7C397B04F}" type="datetimeFigureOut">
              <a:rPr lang="en-US" smtClean="0"/>
              <a:t>7/27/2026</a:t>
            </a:fld>
            <a:endParaRPr lang="en-US"/>
          </a:p>
        </p:txBody>
      </p:sp>
      <p:sp>
        <p:nvSpPr>
          <p:cNvPr id="5" name="Footer Placeholder 4">
            <a:extLst>
              <a:ext uri="{FF2B5EF4-FFF2-40B4-BE49-F238E27FC236}">
                <a16:creationId xmlns:a16="http://schemas.microsoft.com/office/drawing/2014/main" id="{283FE5F0-D0D2-6960-E52B-0F921ADA16A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BC1307A-00AE-81E7-A25D-2A2A66A13471}"/>
              </a:ext>
            </a:extLst>
          </p:cNvPr>
          <p:cNvSpPr>
            <a:spLocks noGrp="1"/>
          </p:cNvSpPr>
          <p:nvPr>
            <p:ph type="sldNum" sz="quarter" idx="12"/>
          </p:nvPr>
        </p:nvSpPr>
        <p:spPr/>
        <p:txBody>
          <a:bodyPr/>
          <a:lstStyle/>
          <a:p>
            <a:fld id="{F8F7A5EB-53D0-0045-9CEA-05AA743BF675}" type="slidenum">
              <a:rPr lang="en-US" smtClean="0"/>
              <a:t>‹#›</a:t>
            </a:fld>
            <a:endParaRPr lang="en-US"/>
          </a:p>
        </p:txBody>
      </p:sp>
    </p:spTree>
    <p:extLst>
      <p:ext uri="{BB962C8B-B14F-4D97-AF65-F5344CB8AC3E}">
        <p14:creationId xmlns:p14="http://schemas.microsoft.com/office/powerpoint/2010/main" val="24600547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DCA313-8998-A018-5173-49D85F0B867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D098DD6-76F5-C736-CD4C-3A4ACA5CC31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F315D64-0E98-E7F4-CD6B-27AA276ADA68}"/>
              </a:ext>
            </a:extLst>
          </p:cNvPr>
          <p:cNvSpPr>
            <a:spLocks noGrp="1"/>
          </p:cNvSpPr>
          <p:nvPr>
            <p:ph type="dt" sz="half" idx="10"/>
          </p:nvPr>
        </p:nvSpPr>
        <p:spPr/>
        <p:txBody>
          <a:bodyPr/>
          <a:lstStyle/>
          <a:p>
            <a:fld id="{ABE5326F-F1DA-A145-B698-ECD7C397B04F}" type="datetimeFigureOut">
              <a:rPr lang="en-US" smtClean="0"/>
              <a:t>7/27/2026</a:t>
            </a:fld>
            <a:endParaRPr lang="en-US"/>
          </a:p>
        </p:txBody>
      </p:sp>
      <p:sp>
        <p:nvSpPr>
          <p:cNvPr id="5" name="Footer Placeholder 4">
            <a:extLst>
              <a:ext uri="{FF2B5EF4-FFF2-40B4-BE49-F238E27FC236}">
                <a16:creationId xmlns:a16="http://schemas.microsoft.com/office/drawing/2014/main" id="{A9F1C0F7-1595-8341-9D96-85DFCC6635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F8A43A3-8CEF-6E61-2A98-CCB17BAD82FB}"/>
              </a:ext>
            </a:extLst>
          </p:cNvPr>
          <p:cNvSpPr>
            <a:spLocks noGrp="1"/>
          </p:cNvSpPr>
          <p:nvPr>
            <p:ph type="sldNum" sz="quarter" idx="12"/>
          </p:nvPr>
        </p:nvSpPr>
        <p:spPr/>
        <p:txBody>
          <a:bodyPr/>
          <a:lstStyle/>
          <a:p>
            <a:fld id="{F8F7A5EB-53D0-0045-9CEA-05AA743BF675}" type="slidenum">
              <a:rPr lang="en-US" smtClean="0"/>
              <a:t>‹#›</a:t>
            </a:fld>
            <a:endParaRPr lang="en-US"/>
          </a:p>
        </p:txBody>
      </p:sp>
    </p:spTree>
    <p:extLst>
      <p:ext uri="{BB962C8B-B14F-4D97-AF65-F5344CB8AC3E}">
        <p14:creationId xmlns:p14="http://schemas.microsoft.com/office/powerpoint/2010/main" val="6093178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231E91-5A30-758B-712F-A993C9CC567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05DE698-B925-1CB5-1494-60295AEB668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E8401A6-F20D-5C6D-9492-28BF8F1D7CF8}"/>
              </a:ext>
            </a:extLst>
          </p:cNvPr>
          <p:cNvSpPr>
            <a:spLocks noGrp="1"/>
          </p:cNvSpPr>
          <p:nvPr>
            <p:ph type="dt" sz="half" idx="10"/>
          </p:nvPr>
        </p:nvSpPr>
        <p:spPr/>
        <p:txBody>
          <a:bodyPr/>
          <a:lstStyle/>
          <a:p>
            <a:fld id="{ABE5326F-F1DA-A145-B698-ECD7C397B04F}" type="datetimeFigureOut">
              <a:rPr lang="en-US" smtClean="0"/>
              <a:t>7/27/2026</a:t>
            </a:fld>
            <a:endParaRPr lang="en-US"/>
          </a:p>
        </p:txBody>
      </p:sp>
      <p:sp>
        <p:nvSpPr>
          <p:cNvPr id="5" name="Footer Placeholder 4">
            <a:extLst>
              <a:ext uri="{FF2B5EF4-FFF2-40B4-BE49-F238E27FC236}">
                <a16:creationId xmlns:a16="http://schemas.microsoft.com/office/drawing/2014/main" id="{1EFB413A-26E0-909C-4405-3B35BD66F0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7DA23B1-2EB4-C38C-B2AC-8AC90EDE5696}"/>
              </a:ext>
            </a:extLst>
          </p:cNvPr>
          <p:cNvSpPr>
            <a:spLocks noGrp="1"/>
          </p:cNvSpPr>
          <p:nvPr>
            <p:ph type="sldNum" sz="quarter" idx="12"/>
          </p:nvPr>
        </p:nvSpPr>
        <p:spPr/>
        <p:txBody>
          <a:bodyPr/>
          <a:lstStyle/>
          <a:p>
            <a:fld id="{F8F7A5EB-53D0-0045-9CEA-05AA743BF675}" type="slidenum">
              <a:rPr lang="en-US" smtClean="0"/>
              <a:t>‹#›</a:t>
            </a:fld>
            <a:endParaRPr lang="en-US"/>
          </a:p>
        </p:txBody>
      </p:sp>
    </p:spTree>
    <p:extLst>
      <p:ext uri="{BB962C8B-B14F-4D97-AF65-F5344CB8AC3E}">
        <p14:creationId xmlns:p14="http://schemas.microsoft.com/office/powerpoint/2010/main" val="35175096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7949ED-F4CB-4BFD-6F57-2667C760FCF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A64E231-94A8-8376-D44D-865FF1D8890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EA975DC-EB89-6029-A176-FD516196403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01354F8-4BA7-43BD-D7D7-7080568D717C}"/>
              </a:ext>
            </a:extLst>
          </p:cNvPr>
          <p:cNvSpPr>
            <a:spLocks noGrp="1"/>
          </p:cNvSpPr>
          <p:nvPr>
            <p:ph type="dt" sz="half" idx="10"/>
          </p:nvPr>
        </p:nvSpPr>
        <p:spPr/>
        <p:txBody>
          <a:bodyPr/>
          <a:lstStyle/>
          <a:p>
            <a:fld id="{ABE5326F-F1DA-A145-B698-ECD7C397B04F}" type="datetimeFigureOut">
              <a:rPr lang="en-US" smtClean="0"/>
              <a:t>7/27/2026</a:t>
            </a:fld>
            <a:endParaRPr lang="en-US"/>
          </a:p>
        </p:txBody>
      </p:sp>
      <p:sp>
        <p:nvSpPr>
          <p:cNvPr id="6" name="Footer Placeholder 5">
            <a:extLst>
              <a:ext uri="{FF2B5EF4-FFF2-40B4-BE49-F238E27FC236}">
                <a16:creationId xmlns:a16="http://schemas.microsoft.com/office/drawing/2014/main" id="{DB407102-4B89-2790-5A8E-FDEA172F31B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028F242-6900-86B0-B4D8-6AE840FFC250}"/>
              </a:ext>
            </a:extLst>
          </p:cNvPr>
          <p:cNvSpPr>
            <a:spLocks noGrp="1"/>
          </p:cNvSpPr>
          <p:nvPr>
            <p:ph type="sldNum" sz="quarter" idx="12"/>
          </p:nvPr>
        </p:nvSpPr>
        <p:spPr/>
        <p:txBody>
          <a:bodyPr/>
          <a:lstStyle/>
          <a:p>
            <a:fld id="{F8F7A5EB-53D0-0045-9CEA-05AA743BF675}" type="slidenum">
              <a:rPr lang="en-US" smtClean="0"/>
              <a:t>‹#›</a:t>
            </a:fld>
            <a:endParaRPr lang="en-US"/>
          </a:p>
        </p:txBody>
      </p:sp>
    </p:spTree>
    <p:extLst>
      <p:ext uri="{BB962C8B-B14F-4D97-AF65-F5344CB8AC3E}">
        <p14:creationId xmlns:p14="http://schemas.microsoft.com/office/powerpoint/2010/main" val="37538093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BF3229-9436-3CF5-0F5F-64A30B78D43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1AC735F-62E9-D54A-0272-A25BDC3AEED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8E6E62C-49C2-1452-3743-C1445A8B217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A1BD136-F962-980E-1242-2524013A304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A8AEEF6-514C-6267-8C79-611F23EFF69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98710BC-5E97-73B5-6168-ED4BE1A48387}"/>
              </a:ext>
            </a:extLst>
          </p:cNvPr>
          <p:cNvSpPr>
            <a:spLocks noGrp="1"/>
          </p:cNvSpPr>
          <p:nvPr>
            <p:ph type="dt" sz="half" idx="10"/>
          </p:nvPr>
        </p:nvSpPr>
        <p:spPr/>
        <p:txBody>
          <a:bodyPr/>
          <a:lstStyle/>
          <a:p>
            <a:fld id="{ABE5326F-F1DA-A145-B698-ECD7C397B04F}" type="datetimeFigureOut">
              <a:rPr lang="en-US" smtClean="0"/>
              <a:t>7/27/2026</a:t>
            </a:fld>
            <a:endParaRPr lang="en-US"/>
          </a:p>
        </p:txBody>
      </p:sp>
      <p:sp>
        <p:nvSpPr>
          <p:cNvPr id="8" name="Footer Placeholder 7">
            <a:extLst>
              <a:ext uri="{FF2B5EF4-FFF2-40B4-BE49-F238E27FC236}">
                <a16:creationId xmlns:a16="http://schemas.microsoft.com/office/drawing/2014/main" id="{5CB17DFF-9D0B-9899-76F3-FE0034C3C7D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3F7F856-B8CE-72E4-A361-28F212385A9A}"/>
              </a:ext>
            </a:extLst>
          </p:cNvPr>
          <p:cNvSpPr>
            <a:spLocks noGrp="1"/>
          </p:cNvSpPr>
          <p:nvPr>
            <p:ph type="sldNum" sz="quarter" idx="12"/>
          </p:nvPr>
        </p:nvSpPr>
        <p:spPr/>
        <p:txBody>
          <a:bodyPr/>
          <a:lstStyle/>
          <a:p>
            <a:fld id="{F8F7A5EB-53D0-0045-9CEA-05AA743BF675}" type="slidenum">
              <a:rPr lang="en-US" smtClean="0"/>
              <a:t>‹#›</a:t>
            </a:fld>
            <a:endParaRPr lang="en-US"/>
          </a:p>
        </p:txBody>
      </p:sp>
    </p:spTree>
    <p:extLst>
      <p:ext uri="{BB962C8B-B14F-4D97-AF65-F5344CB8AC3E}">
        <p14:creationId xmlns:p14="http://schemas.microsoft.com/office/powerpoint/2010/main" val="34296836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4DF776-ECD9-4185-42EE-65C3316B079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96E18D5-DA4D-26E9-1A0E-488F3E56FCCF}"/>
              </a:ext>
            </a:extLst>
          </p:cNvPr>
          <p:cNvSpPr>
            <a:spLocks noGrp="1"/>
          </p:cNvSpPr>
          <p:nvPr>
            <p:ph type="dt" sz="half" idx="10"/>
          </p:nvPr>
        </p:nvSpPr>
        <p:spPr/>
        <p:txBody>
          <a:bodyPr/>
          <a:lstStyle/>
          <a:p>
            <a:fld id="{ABE5326F-F1DA-A145-B698-ECD7C397B04F}" type="datetimeFigureOut">
              <a:rPr lang="en-US" smtClean="0"/>
              <a:t>7/27/2026</a:t>
            </a:fld>
            <a:endParaRPr lang="en-US"/>
          </a:p>
        </p:txBody>
      </p:sp>
      <p:sp>
        <p:nvSpPr>
          <p:cNvPr id="4" name="Footer Placeholder 3">
            <a:extLst>
              <a:ext uri="{FF2B5EF4-FFF2-40B4-BE49-F238E27FC236}">
                <a16:creationId xmlns:a16="http://schemas.microsoft.com/office/drawing/2014/main" id="{9001EA29-AA1E-E0D1-20DA-D3361D9983B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9FD6610-F439-64F9-827E-C93A23E0ED52}"/>
              </a:ext>
            </a:extLst>
          </p:cNvPr>
          <p:cNvSpPr>
            <a:spLocks noGrp="1"/>
          </p:cNvSpPr>
          <p:nvPr>
            <p:ph type="sldNum" sz="quarter" idx="12"/>
          </p:nvPr>
        </p:nvSpPr>
        <p:spPr/>
        <p:txBody>
          <a:bodyPr/>
          <a:lstStyle/>
          <a:p>
            <a:fld id="{F8F7A5EB-53D0-0045-9CEA-05AA743BF675}" type="slidenum">
              <a:rPr lang="en-US" smtClean="0"/>
              <a:t>‹#›</a:t>
            </a:fld>
            <a:endParaRPr lang="en-US"/>
          </a:p>
        </p:txBody>
      </p:sp>
    </p:spTree>
    <p:extLst>
      <p:ext uri="{BB962C8B-B14F-4D97-AF65-F5344CB8AC3E}">
        <p14:creationId xmlns:p14="http://schemas.microsoft.com/office/powerpoint/2010/main" val="42034892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756FF7D-3926-1650-9EB2-2BF615F2269C}"/>
              </a:ext>
            </a:extLst>
          </p:cNvPr>
          <p:cNvSpPr>
            <a:spLocks noGrp="1"/>
          </p:cNvSpPr>
          <p:nvPr>
            <p:ph type="dt" sz="half" idx="10"/>
          </p:nvPr>
        </p:nvSpPr>
        <p:spPr/>
        <p:txBody>
          <a:bodyPr/>
          <a:lstStyle/>
          <a:p>
            <a:fld id="{ABE5326F-F1DA-A145-B698-ECD7C397B04F}" type="datetimeFigureOut">
              <a:rPr lang="en-US" smtClean="0"/>
              <a:t>7/27/2026</a:t>
            </a:fld>
            <a:endParaRPr lang="en-US"/>
          </a:p>
        </p:txBody>
      </p:sp>
      <p:sp>
        <p:nvSpPr>
          <p:cNvPr id="3" name="Footer Placeholder 2">
            <a:extLst>
              <a:ext uri="{FF2B5EF4-FFF2-40B4-BE49-F238E27FC236}">
                <a16:creationId xmlns:a16="http://schemas.microsoft.com/office/drawing/2014/main" id="{6511AB48-6945-33D1-58AA-2DF6CFBE8EA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0335A2B-20B9-1EFE-34B8-C931B1456513}"/>
              </a:ext>
            </a:extLst>
          </p:cNvPr>
          <p:cNvSpPr>
            <a:spLocks noGrp="1"/>
          </p:cNvSpPr>
          <p:nvPr>
            <p:ph type="sldNum" sz="quarter" idx="12"/>
          </p:nvPr>
        </p:nvSpPr>
        <p:spPr/>
        <p:txBody>
          <a:bodyPr/>
          <a:lstStyle/>
          <a:p>
            <a:fld id="{F8F7A5EB-53D0-0045-9CEA-05AA743BF675}" type="slidenum">
              <a:rPr lang="en-US" smtClean="0"/>
              <a:t>‹#›</a:t>
            </a:fld>
            <a:endParaRPr lang="en-US"/>
          </a:p>
        </p:txBody>
      </p:sp>
    </p:spTree>
    <p:extLst>
      <p:ext uri="{BB962C8B-B14F-4D97-AF65-F5344CB8AC3E}">
        <p14:creationId xmlns:p14="http://schemas.microsoft.com/office/powerpoint/2010/main" val="18394682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9F82DA-6473-123B-1841-58FFAEAC95D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83B559A-C2D4-E716-67E7-ABD4CF4382F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80D4EB3-6D09-992C-DACA-0A83724C78C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CD10571-2E9F-E2A0-E2EE-31081B698EBF}"/>
              </a:ext>
            </a:extLst>
          </p:cNvPr>
          <p:cNvSpPr>
            <a:spLocks noGrp="1"/>
          </p:cNvSpPr>
          <p:nvPr>
            <p:ph type="dt" sz="half" idx="10"/>
          </p:nvPr>
        </p:nvSpPr>
        <p:spPr/>
        <p:txBody>
          <a:bodyPr/>
          <a:lstStyle/>
          <a:p>
            <a:fld id="{ABE5326F-F1DA-A145-B698-ECD7C397B04F}" type="datetimeFigureOut">
              <a:rPr lang="en-US" smtClean="0"/>
              <a:t>7/27/2026</a:t>
            </a:fld>
            <a:endParaRPr lang="en-US"/>
          </a:p>
        </p:txBody>
      </p:sp>
      <p:sp>
        <p:nvSpPr>
          <p:cNvPr id="6" name="Footer Placeholder 5">
            <a:extLst>
              <a:ext uri="{FF2B5EF4-FFF2-40B4-BE49-F238E27FC236}">
                <a16:creationId xmlns:a16="http://schemas.microsoft.com/office/drawing/2014/main" id="{8467A5BE-F85D-D30E-1FE2-9AFEC6FF95D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AA1495A-0A33-7416-FFB6-D453EADF479E}"/>
              </a:ext>
            </a:extLst>
          </p:cNvPr>
          <p:cNvSpPr>
            <a:spLocks noGrp="1"/>
          </p:cNvSpPr>
          <p:nvPr>
            <p:ph type="sldNum" sz="quarter" idx="12"/>
          </p:nvPr>
        </p:nvSpPr>
        <p:spPr/>
        <p:txBody>
          <a:bodyPr/>
          <a:lstStyle/>
          <a:p>
            <a:fld id="{F8F7A5EB-53D0-0045-9CEA-05AA743BF675}" type="slidenum">
              <a:rPr lang="en-US" smtClean="0"/>
              <a:t>‹#›</a:t>
            </a:fld>
            <a:endParaRPr lang="en-US"/>
          </a:p>
        </p:txBody>
      </p:sp>
    </p:spTree>
    <p:extLst>
      <p:ext uri="{BB962C8B-B14F-4D97-AF65-F5344CB8AC3E}">
        <p14:creationId xmlns:p14="http://schemas.microsoft.com/office/powerpoint/2010/main" val="12659879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8CC41B-DD01-C2C4-C9F5-32790A50691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D305DE6-3F6E-43DD-3C42-DE65B14DEB4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D9CA008-7DE5-9D46-5127-9EE4FE5F690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A7F1009-2B7E-96F3-3FB6-41538C798A5D}"/>
              </a:ext>
            </a:extLst>
          </p:cNvPr>
          <p:cNvSpPr>
            <a:spLocks noGrp="1"/>
          </p:cNvSpPr>
          <p:nvPr>
            <p:ph type="dt" sz="half" idx="10"/>
          </p:nvPr>
        </p:nvSpPr>
        <p:spPr/>
        <p:txBody>
          <a:bodyPr/>
          <a:lstStyle/>
          <a:p>
            <a:fld id="{ABE5326F-F1DA-A145-B698-ECD7C397B04F}" type="datetimeFigureOut">
              <a:rPr lang="en-US" smtClean="0"/>
              <a:t>7/27/2026</a:t>
            </a:fld>
            <a:endParaRPr lang="en-US"/>
          </a:p>
        </p:txBody>
      </p:sp>
      <p:sp>
        <p:nvSpPr>
          <p:cNvPr id="6" name="Footer Placeholder 5">
            <a:extLst>
              <a:ext uri="{FF2B5EF4-FFF2-40B4-BE49-F238E27FC236}">
                <a16:creationId xmlns:a16="http://schemas.microsoft.com/office/drawing/2014/main" id="{E3B7B405-3759-9456-F34E-5B98852DA0F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1E8D456-574C-096A-1C04-70173F39D7BB}"/>
              </a:ext>
            </a:extLst>
          </p:cNvPr>
          <p:cNvSpPr>
            <a:spLocks noGrp="1"/>
          </p:cNvSpPr>
          <p:nvPr>
            <p:ph type="sldNum" sz="quarter" idx="12"/>
          </p:nvPr>
        </p:nvSpPr>
        <p:spPr/>
        <p:txBody>
          <a:bodyPr/>
          <a:lstStyle/>
          <a:p>
            <a:fld id="{F8F7A5EB-53D0-0045-9CEA-05AA743BF675}" type="slidenum">
              <a:rPr lang="en-US" smtClean="0"/>
              <a:t>‹#›</a:t>
            </a:fld>
            <a:endParaRPr lang="en-US"/>
          </a:p>
        </p:txBody>
      </p:sp>
    </p:spTree>
    <p:extLst>
      <p:ext uri="{BB962C8B-B14F-4D97-AF65-F5344CB8AC3E}">
        <p14:creationId xmlns:p14="http://schemas.microsoft.com/office/powerpoint/2010/main" val="1377791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FB5ED58-A5EC-1271-5ECE-7E3466BA833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CD0396C-9604-E903-FE08-C9E0A33BC49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4858DBD-A99D-132A-6ACF-20570DCFD03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BE5326F-F1DA-A145-B698-ECD7C397B04F}" type="datetimeFigureOut">
              <a:rPr lang="en-US" smtClean="0"/>
              <a:t>7/27/2026</a:t>
            </a:fld>
            <a:endParaRPr lang="en-US"/>
          </a:p>
        </p:txBody>
      </p:sp>
      <p:sp>
        <p:nvSpPr>
          <p:cNvPr id="5" name="Footer Placeholder 4">
            <a:extLst>
              <a:ext uri="{FF2B5EF4-FFF2-40B4-BE49-F238E27FC236}">
                <a16:creationId xmlns:a16="http://schemas.microsoft.com/office/drawing/2014/main" id="{77D3527E-547B-3CA3-4FA2-E3877CF0706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DD51421A-72B5-90CC-7322-A71CF0D6847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8F7A5EB-53D0-0045-9CEA-05AA743BF675}" type="slidenum">
              <a:rPr lang="en-US" smtClean="0"/>
              <a:t>‹#›</a:t>
            </a:fld>
            <a:endParaRPr lang="en-US"/>
          </a:p>
        </p:txBody>
      </p:sp>
    </p:spTree>
    <p:extLst>
      <p:ext uri="{BB962C8B-B14F-4D97-AF65-F5344CB8AC3E}">
        <p14:creationId xmlns:p14="http://schemas.microsoft.com/office/powerpoint/2010/main" val="33025197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8" Type="http://schemas.openxmlformats.org/officeDocument/2006/relationships/hyperlink" Target="https://www.ehd.org/your-life-before-birth-video/" TargetMode="External"/><Relationship Id="rId3" Type="http://schemas.openxmlformats.org/officeDocument/2006/relationships/hyperlink" Target="https://www.youranswermatters.org/explaining-the-spark-of-life-at-conception/" TargetMode="External"/><Relationship Id="rId7" Type="http://schemas.openxmlformats.org/officeDocument/2006/relationships/hyperlink" Target="https://www.ehd.org/dev_article_unit1.php#CLSfertilization"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hyperlink" Target="https://www.sciencealert.com/scientists-just-captured-the-actual-flash-of-light-that-sparks-when-sperm-meets-an-egg" TargetMode="External"/><Relationship Id="rId5" Type="http://schemas.openxmlformats.org/officeDocument/2006/relationships/hyperlink" Target="https://www.mayoclinic.org/healthy-lifestyle/pregnancy-week-by-week/in-depth/prenatal-care/art-20045302" TargetMode="External"/><Relationship Id="rId4" Type="http://schemas.openxmlformats.org/officeDocument/2006/relationships/hyperlink" Target="https://my.clevelandclinic.org/health/articles/9699-first-trimester" TargetMode="External"/><Relationship Id="rId9" Type="http://schemas.openxmlformats.org/officeDocument/2006/relationships/image" Target="../media/image12.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png"/><Relationship Id="rId5" Type="http://schemas.openxmlformats.org/officeDocument/2006/relationships/image" Target="../media/image3.pn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7.xml"/><Relationship Id="rId1" Type="http://schemas.openxmlformats.org/officeDocument/2006/relationships/video" Target="https://www.youtube.com/embed/Ze7YO28wwao?feature=oembed" TargetMode="External"/><Relationship Id="rId4" Type="http://schemas.openxmlformats.org/officeDocument/2006/relationships/image" Target="../media/image8.jpe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973CF9-3963-D424-BCFE-EF83D6DC8FF0}"/>
              </a:ext>
            </a:extLst>
          </p:cNvPr>
          <p:cNvSpPr>
            <a:spLocks noGrp="1"/>
          </p:cNvSpPr>
          <p:nvPr>
            <p:ph type="ctrTitle"/>
          </p:nvPr>
        </p:nvSpPr>
        <p:spPr/>
        <p:txBody>
          <a:bodyPr/>
          <a:lstStyle/>
          <a:p>
            <a:r>
              <a:rPr lang="en-US">
                <a:latin typeface="Bell MT"/>
                <a:cs typeface="Biome"/>
              </a:rPr>
              <a:t>Month 1</a:t>
            </a:r>
          </a:p>
        </p:txBody>
      </p:sp>
      <p:sp>
        <p:nvSpPr>
          <p:cNvPr id="3" name="Subtitle 2">
            <a:extLst>
              <a:ext uri="{FF2B5EF4-FFF2-40B4-BE49-F238E27FC236}">
                <a16:creationId xmlns:a16="http://schemas.microsoft.com/office/drawing/2014/main" id="{7E0E9904-3F3B-CCE8-7C2C-3C499A90A675}"/>
              </a:ext>
            </a:extLst>
          </p:cNvPr>
          <p:cNvSpPr>
            <a:spLocks noGrp="1"/>
          </p:cNvSpPr>
          <p:nvPr>
            <p:ph type="subTitle" idx="1"/>
          </p:nvPr>
        </p:nvSpPr>
        <p:spPr/>
        <p:txBody>
          <a:bodyPr vert="horz" lIns="91440" tIns="45720" rIns="91440" bIns="45720" rtlCol="0" anchor="t">
            <a:normAutofit/>
          </a:bodyPr>
          <a:lstStyle/>
          <a:p>
            <a:r>
              <a:rPr lang="en-US">
                <a:latin typeface="Bell MT"/>
                <a:cs typeface="Biome"/>
              </a:rPr>
              <a:t>Weeks 0-2 after Conception</a:t>
            </a:r>
          </a:p>
        </p:txBody>
      </p:sp>
      <p:pic>
        <p:nvPicPr>
          <p:cNvPr id="5" name="Picture 4">
            <a:extLst>
              <a:ext uri="{FF2B5EF4-FFF2-40B4-BE49-F238E27FC236}">
                <a16:creationId xmlns:a16="http://schemas.microsoft.com/office/drawing/2014/main" id="{C337E464-6CFD-B751-C871-7675220E3242}"/>
              </a:ext>
            </a:extLst>
          </p:cNvPr>
          <p:cNvPicPr>
            <a:picLocks noChangeAspect="1"/>
          </p:cNvPicPr>
          <p:nvPr/>
        </p:nvPicPr>
        <p:blipFill>
          <a:blip r:embed="rId3"/>
          <a:stretch>
            <a:fillRect/>
          </a:stretch>
        </p:blipFill>
        <p:spPr>
          <a:xfrm>
            <a:off x="2525327" y="4611252"/>
            <a:ext cx="3570673" cy="2248770"/>
          </a:xfrm>
          <a:prstGeom prst="rect">
            <a:avLst/>
          </a:prstGeom>
        </p:spPr>
      </p:pic>
      <p:pic>
        <p:nvPicPr>
          <p:cNvPr id="7" name="Picture 6" descr="Blue text on a black background&#10;&#10;AI-generated content may be incorrect.">
            <a:extLst>
              <a:ext uri="{FF2B5EF4-FFF2-40B4-BE49-F238E27FC236}">
                <a16:creationId xmlns:a16="http://schemas.microsoft.com/office/drawing/2014/main" id="{DE0AE943-DCF5-E610-3646-C22F20AAAE7D}"/>
              </a:ext>
            </a:extLst>
          </p:cNvPr>
          <p:cNvPicPr>
            <a:picLocks noChangeAspect="1"/>
          </p:cNvPicPr>
          <p:nvPr/>
        </p:nvPicPr>
        <p:blipFill>
          <a:blip r:embed="rId4"/>
          <a:stretch>
            <a:fillRect/>
          </a:stretch>
        </p:blipFill>
        <p:spPr>
          <a:xfrm>
            <a:off x="6387342" y="5573519"/>
            <a:ext cx="2917295" cy="596083"/>
          </a:xfrm>
          <a:prstGeom prst="rect">
            <a:avLst/>
          </a:prstGeom>
        </p:spPr>
      </p:pic>
    </p:spTree>
    <p:extLst>
      <p:ext uri="{BB962C8B-B14F-4D97-AF65-F5344CB8AC3E}">
        <p14:creationId xmlns:p14="http://schemas.microsoft.com/office/powerpoint/2010/main" val="18471036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5540FB-6EE2-6031-14D0-762E46C3963C}"/>
              </a:ext>
            </a:extLst>
          </p:cNvPr>
          <p:cNvSpPr>
            <a:spLocks noGrp="1"/>
          </p:cNvSpPr>
          <p:nvPr>
            <p:ph type="title"/>
          </p:nvPr>
        </p:nvSpPr>
        <p:spPr/>
        <p:txBody>
          <a:bodyPr/>
          <a:lstStyle/>
          <a:p>
            <a:r>
              <a:rPr lang="en-US">
                <a:latin typeface="Bell MT"/>
              </a:rPr>
              <a:t>Your Life Before Birth </a:t>
            </a:r>
          </a:p>
        </p:txBody>
      </p:sp>
      <p:pic>
        <p:nvPicPr>
          <p:cNvPr id="4" name="Your Life Before Birth">
            <a:hlinkClick r:id="" action="ppaction://media"/>
            <a:extLst>
              <a:ext uri="{FF2B5EF4-FFF2-40B4-BE49-F238E27FC236}">
                <a16:creationId xmlns:a16="http://schemas.microsoft.com/office/drawing/2014/main" id="{25ECB2A1-F1E8-2C44-5CC2-A8B67BEF0B9D}"/>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832981" y="1713160"/>
            <a:ext cx="10526038" cy="4469478"/>
          </a:xfrm>
          <a:prstGeom prst="rect">
            <a:avLst/>
          </a:prstGeom>
        </p:spPr>
      </p:pic>
      <p:sp>
        <p:nvSpPr>
          <p:cNvPr id="7" name="TextBox 6">
            <a:extLst>
              <a:ext uri="{FF2B5EF4-FFF2-40B4-BE49-F238E27FC236}">
                <a16:creationId xmlns:a16="http://schemas.microsoft.com/office/drawing/2014/main" id="{8C974489-72F5-3C96-09DC-5B47E8E9E683}"/>
              </a:ext>
            </a:extLst>
          </p:cNvPr>
          <p:cNvSpPr txBox="1"/>
          <p:nvPr/>
        </p:nvSpPr>
        <p:spPr>
          <a:xfrm>
            <a:off x="7913792" y="6173813"/>
            <a:ext cx="4046861"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latin typeface="Bell MT"/>
              </a:rPr>
              <a:t>Video Credit: Endowment For Human Development</a:t>
            </a:r>
          </a:p>
        </p:txBody>
      </p:sp>
      <p:pic>
        <p:nvPicPr>
          <p:cNvPr id="5" name="Content Placeholder 4" descr="Blue text on a black background&#10;&#10;AI-generated content may be incorrect.">
            <a:extLst>
              <a:ext uri="{FF2B5EF4-FFF2-40B4-BE49-F238E27FC236}">
                <a16:creationId xmlns:a16="http://schemas.microsoft.com/office/drawing/2014/main" id="{D4AB3E96-5D15-10A9-8958-B38E5DE4AF93}"/>
              </a:ext>
            </a:extLst>
          </p:cNvPr>
          <p:cNvPicPr>
            <a:picLocks noGrp="1" noChangeAspect="1"/>
          </p:cNvPicPr>
          <p:nvPr>
            <p:ph idx="1"/>
          </p:nvPr>
        </p:nvPicPr>
        <p:blipFill>
          <a:blip r:embed="rId6"/>
          <a:stretch>
            <a:fillRect/>
          </a:stretch>
        </p:blipFill>
        <p:spPr>
          <a:xfrm>
            <a:off x="9609956" y="5744850"/>
            <a:ext cx="1657350" cy="342900"/>
          </a:xfrm>
          <a:prstGeom prst="rect">
            <a:avLst/>
          </a:prstGeom>
        </p:spPr>
      </p:pic>
    </p:spTree>
    <p:extLst>
      <p:ext uri="{BB962C8B-B14F-4D97-AF65-F5344CB8AC3E}">
        <p14:creationId xmlns:p14="http://schemas.microsoft.com/office/powerpoint/2010/main" val="1727591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50FA4-F468-1511-F753-03A73F7ADA8D}"/>
              </a:ext>
            </a:extLst>
          </p:cNvPr>
          <p:cNvSpPr>
            <a:spLocks noGrp="1"/>
          </p:cNvSpPr>
          <p:nvPr>
            <p:ph type="title"/>
          </p:nvPr>
        </p:nvSpPr>
        <p:spPr>
          <a:xfrm>
            <a:off x="33565" y="2232251"/>
            <a:ext cx="12148455" cy="1198109"/>
          </a:xfrm>
        </p:spPr>
        <p:txBody>
          <a:bodyPr>
            <a:noAutofit/>
          </a:bodyPr>
          <a:lstStyle/>
          <a:p>
            <a:pPr algn="ctr"/>
            <a:r>
              <a:rPr lang="en-US" sz="9000" b="1">
                <a:latin typeface="Bell MT"/>
              </a:rPr>
              <a:t>Discussion Questions</a:t>
            </a:r>
            <a:endParaRPr lang="en-US" sz="9000"/>
          </a:p>
        </p:txBody>
      </p:sp>
      <p:sp>
        <p:nvSpPr>
          <p:cNvPr id="3" name="Content Placeholder 2">
            <a:extLst>
              <a:ext uri="{FF2B5EF4-FFF2-40B4-BE49-F238E27FC236}">
                <a16:creationId xmlns:a16="http://schemas.microsoft.com/office/drawing/2014/main" id="{2AB5BD27-8EBA-1146-0E55-807C02A35FC0}"/>
              </a:ext>
            </a:extLst>
          </p:cNvPr>
          <p:cNvSpPr>
            <a:spLocks noGrp="1"/>
          </p:cNvSpPr>
          <p:nvPr>
            <p:ph type="body" idx="1"/>
          </p:nvPr>
        </p:nvSpPr>
        <p:spPr/>
        <p:txBody>
          <a:bodyPr vert="horz" lIns="91440" tIns="45720" rIns="91440" bIns="45720" rtlCol="0" anchor="t">
            <a:normAutofit/>
          </a:bodyPr>
          <a:lstStyle/>
          <a:p>
            <a:pPr marL="0" indent="0">
              <a:buNone/>
            </a:pPr>
            <a:endParaRPr lang="en-US">
              <a:latin typeface="Bell MT"/>
            </a:endParaRPr>
          </a:p>
          <a:p>
            <a:endParaRPr lang="en-US"/>
          </a:p>
          <a:p>
            <a:pPr lvl="1">
              <a:buFont typeface="Courier New" panose="020B0604020202020204" pitchFamily="34" charset="0"/>
              <a:buChar char="o"/>
            </a:pPr>
            <a:endParaRPr lang="en-US"/>
          </a:p>
        </p:txBody>
      </p:sp>
      <p:pic>
        <p:nvPicPr>
          <p:cNvPr id="4" name="Picture 3" descr="Blue text on a black background&#10;&#10;AI-generated content may be incorrect.">
            <a:extLst>
              <a:ext uri="{FF2B5EF4-FFF2-40B4-BE49-F238E27FC236}">
                <a16:creationId xmlns:a16="http://schemas.microsoft.com/office/drawing/2014/main" id="{ADEF7496-89E7-EB02-A4A6-A69A19077866}"/>
              </a:ext>
            </a:extLst>
          </p:cNvPr>
          <p:cNvPicPr>
            <a:picLocks noChangeAspect="1"/>
          </p:cNvPicPr>
          <p:nvPr/>
        </p:nvPicPr>
        <p:blipFill>
          <a:blip r:embed="rId3"/>
          <a:stretch>
            <a:fillRect/>
          </a:stretch>
        </p:blipFill>
        <p:spPr>
          <a:xfrm>
            <a:off x="9140404" y="6185858"/>
            <a:ext cx="2868284" cy="567906"/>
          </a:xfrm>
          <a:prstGeom prst="rect">
            <a:avLst/>
          </a:prstGeom>
        </p:spPr>
      </p:pic>
    </p:spTree>
    <p:extLst>
      <p:ext uri="{BB962C8B-B14F-4D97-AF65-F5344CB8AC3E}">
        <p14:creationId xmlns:p14="http://schemas.microsoft.com/office/powerpoint/2010/main" val="18549421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a:extLst>
            <a:ext uri="{FF2B5EF4-FFF2-40B4-BE49-F238E27FC236}">
              <a16:creationId xmlns:a16="http://schemas.microsoft.com/office/drawing/2014/main" id="{0996BC02-C6CF-AC64-7F12-20D38E282D0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6CD4205-377A-EE77-EAFB-28AE2A9CFB28}"/>
              </a:ext>
            </a:extLst>
          </p:cNvPr>
          <p:cNvSpPr>
            <a:spLocks noGrp="1"/>
          </p:cNvSpPr>
          <p:nvPr>
            <p:ph type="title"/>
          </p:nvPr>
        </p:nvSpPr>
        <p:spPr>
          <a:xfrm>
            <a:off x="484909" y="365125"/>
            <a:ext cx="10868891" cy="335519"/>
          </a:xfrm>
        </p:spPr>
        <p:txBody>
          <a:bodyPr>
            <a:normAutofit fontScale="90000"/>
          </a:bodyPr>
          <a:lstStyle/>
          <a:p>
            <a:r>
              <a:rPr lang="en-US">
                <a:latin typeface="Bell MT"/>
                <a:cs typeface="Biome"/>
              </a:rPr>
              <a:t>Resources</a:t>
            </a:r>
          </a:p>
        </p:txBody>
      </p:sp>
      <p:sp>
        <p:nvSpPr>
          <p:cNvPr id="4" name="Content Placeholder 3">
            <a:extLst>
              <a:ext uri="{FF2B5EF4-FFF2-40B4-BE49-F238E27FC236}">
                <a16:creationId xmlns:a16="http://schemas.microsoft.com/office/drawing/2014/main" id="{8E9DF1F4-4F48-42F6-97F3-9125F19BA5C5}"/>
              </a:ext>
            </a:extLst>
          </p:cNvPr>
          <p:cNvSpPr>
            <a:spLocks noGrp="1"/>
          </p:cNvSpPr>
          <p:nvPr>
            <p:ph idx="1"/>
          </p:nvPr>
        </p:nvSpPr>
        <p:spPr>
          <a:xfrm>
            <a:off x="838200" y="914400"/>
            <a:ext cx="10515600" cy="5765327"/>
          </a:xfrm>
        </p:spPr>
        <p:txBody>
          <a:bodyPr vert="horz" lIns="91440" tIns="45720" rIns="91440" bIns="45720" rtlCol="0" anchor="t">
            <a:normAutofit/>
          </a:bodyPr>
          <a:lstStyle/>
          <a:p>
            <a:r>
              <a:rPr lang="en-US" sz="1100">
                <a:latin typeface="Bell MT"/>
                <a:hlinkClick r:id="rId3"/>
              </a:rPr>
              <a:t>https://www.youranswermatters.org/explaining-the-spark-of-life-at-conception/   </a:t>
            </a:r>
            <a:endParaRPr lang="en-US" sz="1100">
              <a:latin typeface="Bell MT"/>
            </a:endParaRPr>
          </a:p>
          <a:p>
            <a:r>
              <a:rPr lang="en-US" sz="1100">
                <a:latin typeface="Bell MT"/>
              </a:rPr>
              <a:t>Easterwood Ashley : “Explaining the “Spark of Life” at Conception  |Pregnancy Resource    Science| March 14, 2024    </a:t>
            </a:r>
          </a:p>
          <a:p>
            <a:r>
              <a:rPr lang="en-US" sz="1100">
                <a:latin typeface="Bell MT"/>
              </a:rPr>
              <a:t>Fetal Facts: Cleveland Clinic: </a:t>
            </a:r>
            <a:r>
              <a:rPr lang="en-US" sz="1100">
                <a:latin typeface="Bell MT"/>
                <a:hlinkClick r:id="rId4"/>
              </a:rPr>
              <a:t>https://my.clevelandclinic.org/health/articles/9699-first-trimester</a:t>
            </a:r>
            <a:r>
              <a:rPr lang="en-US" sz="1100">
                <a:latin typeface="Bell MT"/>
              </a:rPr>
              <a:t>   </a:t>
            </a:r>
          </a:p>
          <a:p>
            <a:r>
              <a:rPr lang="en-US" sz="1100">
                <a:latin typeface="Bell MT"/>
              </a:rPr>
              <a:t>Fetal-Facts Mayo Clinic: </a:t>
            </a:r>
            <a:r>
              <a:rPr lang="en-US" sz="1100">
                <a:latin typeface="Bell MT"/>
                <a:hlinkClick r:id="rId5"/>
              </a:rPr>
              <a:t>https://www.mayoclinic.org/healthy-lifestyle/pregnancy-week-by-week/in-depth/prenatal-care/art-20045302  </a:t>
            </a:r>
            <a:endParaRPr lang="en-US" sz="1100">
              <a:latin typeface="Bell MT"/>
            </a:endParaRPr>
          </a:p>
          <a:p>
            <a:r>
              <a:rPr lang="en-US" sz="1100">
                <a:latin typeface="Bell MT"/>
              </a:rPr>
              <a:t>Northwestern University, Photo of Zink Spark, Spark of Life.  </a:t>
            </a:r>
          </a:p>
          <a:p>
            <a:r>
              <a:rPr lang="en-US" sz="1100">
                <a:latin typeface="Bell MT"/>
              </a:rPr>
              <a:t>Science Alert: “Scientists Just Captured The Flash of Light That Sparks When A Sperm Meets an Egg” Humans| April 27, 2016 By BEC Crew   </a:t>
            </a:r>
          </a:p>
          <a:p>
            <a:pPr marL="0" indent="0">
              <a:buNone/>
            </a:pPr>
            <a:r>
              <a:rPr lang="en-US" sz="1100">
                <a:latin typeface="Bell MT"/>
                <a:hlinkClick r:id="rId6"/>
              </a:rPr>
              <a:t>https://www.sciencealert.com/scientists-just-captured-the-actual-flash-of-light-that-sparks-when-sperm-meets-an-egg   </a:t>
            </a:r>
            <a:endParaRPr lang="en-US" sz="1100">
              <a:latin typeface="Bell MT"/>
            </a:endParaRPr>
          </a:p>
          <a:p>
            <a:r>
              <a:rPr lang="en-US" sz="1100">
                <a:latin typeface="Bell MT"/>
              </a:rPr>
              <a:t>Science Photo Library, 22 day old MRI scan.  </a:t>
            </a:r>
          </a:p>
          <a:p>
            <a:r>
              <a:rPr lang="en-US" sz="1100">
                <a:latin typeface="Bell MT"/>
              </a:rPr>
              <a:t>Science Photo Library: Blastocyte Image    </a:t>
            </a:r>
          </a:p>
          <a:p>
            <a:r>
              <a:rPr lang="en-US" sz="1100" b="1">
                <a:latin typeface="Bell MT"/>
              </a:rPr>
              <a:t>American Surrogacy</a:t>
            </a:r>
            <a:r>
              <a:rPr lang="en-US" sz="1100">
                <a:latin typeface="Bell MT"/>
              </a:rPr>
              <a:t>. (n.d.). Day-by-day embryo development timeline. Retrieved July 17, 2025, from https://www.americansurrogacy.com/parents/day-by-day-embryo-development-timeline  </a:t>
            </a:r>
          </a:p>
          <a:p>
            <a:r>
              <a:rPr lang="en-US" sz="1100" b="1">
                <a:latin typeface="Bell MT"/>
              </a:rPr>
              <a:t>Charlotte Lozier Institute. (</a:t>
            </a:r>
            <a:r>
              <a:rPr lang="en-US" sz="1100">
                <a:latin typeface="Bell MT"/>
              </a:rPr>
              <a:t>n.d.). Highlights of the early heart. Retrieved July 17, 2025, from https://lozierinstitute.org/dive-deeper/highlights-of-the-early-heart/^  </a:t>
            </a:r>
          </a:p>
          <a:p>
            <a:r>
              <a:rPr lang="en-US" sz="1100" b="1">
                <a:latin typeface="Bell MT"/>
              </a:rPr>
              <a:t>Tan, C. M. J., &amp; Lewandowski, A. J. </a:t>
            </a:r>
            <a:r>
              <a:rPr lang="en-US" sz="1100">
                <a:latin typeface="Bell MT"/>
              </a:rPr>
              <a:t>(2020). The transitional heart: From early embryonic and fetal development to neonatal life. Fetal Diagnosis and Therapy, 47(5), 373–386. https://doi.org/10.1159/000501906 </a:t>
            </a:r>
          </a:p>
          <a:p>
            <a:r>
              <a:rPr lang="en-US" sz="1100" b="1">
                <a:latin typeface="Bell MT"/>
              </a:rPr>
              <a:t>Asp, M., </a:t>
            </a:r>
            <a:r>
              <a:rPr lang="en-US" sz="1100" b="1" err="1">
                <a:latin typeface="Bell MT"/>
              </a:rPr>
              <a:t>Giacomello</a:t>
            </a:r>
            <a:r>
              <a:rPr lang="en-US" sz="1100" b="1">
                <a:latin typeface="Bell MT"/>
              </a:rPr>
              <a:t>, S., Larsson, L., Wu, C., Fürth, D., Qian, X., </a:t>
            </a:r>
            <a:r>
              <a:rPr lang="en-US" sz="1100" b="1" err="1">
                <a:latin typeface="Bell MT"/>
              </a:rPr>
              <a:t>Wärdell</a:t>
            </a:r>
            <a:r>
              <a:rPr lang="en-US" sz="1100" b="1">
                <a:latin typeface="Bell MT"/>
              </a:rPr>
              <a:t>, E., ... &amp; Lundeberg, J. </a:t>
            </a:r>
            <a:r>
              <a:rPr lang="en-US" sz="1100">
                <a:latin typeface="Bell MT"/>
              </a:rPr>
              <a:t>(2019). A spatiotemporal organ-wide gene expression and cell atlas of the developing human heart. Cell, 179(7), 1647–1660. https://doi.org/10.1016/j.cell.2019.11.025    </a:t>
            </a:r>
          </a:p>
          <a:p>
            <a:r>
              <a:rPr lang="en-US" sz="1100" b="1">
                <a:latin typeface="Bell MT"/>
              </a:rPr>
              <a:t>Tan C, M, J, Lewandowski A, J: </a:t>
            </a:r>
            <a:r>
              <a:rPr lang="en-US" sz="1100">
                <a:latin typeface="Bell MT"/>
              </a:rPr>
              <a:t>The Transitional Heart: From Early Embryonic and Fetal Development to Neonatal Life. Fetal </a:t>
            </a:r>
            <a:r>
              <a:rPr lang="en-US" sz="1100" err="1">
                <a:latin typeface="Bell MT"/>
              </a:rPr>
              <a:t>Diagn</a:t>
            </a:r>
            <a:r>
              <a:rPr lang="en-US" sz="1100">
                <a:latin typeface="Bell MT"/>
              </a:rPr>
              <a:t> Ther 2020;47:373-386. </a:t>
            </a:r>
            <a:r>
              <a:rPr lang="en-US" sz="1100" err="1">
                <a:latin typeface="Bell MT"/>
              </a:rPr>
              <a:t>doi</a:t>
            </a:r>
            <a:r>
              <a:rPr lang="en-US" sz="1100">
                <a:latin typeface="Bell MT"/>
              </a:rPr>
              <a:t>: 10.1159/000501906; Asp, Michaela, Stefania </a:t>
            </a:r>
            <a:r>
              <a:rPr lang="en-US" sz="1100" err="1">
                <a:latin typeface="Bell MT"/>
              </a:rPr>
              <a:t>Giacomello</a:t>
            </a:r>
            <a:r>
              <a:rPr lang="en-US" sz="1100">
                <a:latin typeface="Bell MT"/>
              </a:rPr>
              <a:t>, Ludvig Larsson, </a:t>
            </a:r>
            <a:r>
              <a:rPr lang="en-US" sz="1100" err="1">
                <a:latin typeface="Bell MT"/>
              </a:rPr>
              <a:t>Chenglin</a:t>
            </a:r>
            <a:r>
              <a:rPr lang="en-US" sz="1100">
                <a:latin typeface="Bell MT"/>
              </a:rPr>
              <a:t> Wu, Daniel Fürth, Xiaoyan Qian, Eva </a:t>
            </a:r>
            <a:r>
              <a:rPr lang="en-US" sz="1100" err="1">
                <a:latin typeface="Bell MT"/>
              </a:rPr>
              <a:t>Wärdell</a:t>
            </a:r>
            <a:r>
              <a:rPr lang="en-US" sz="1100">
                <a:latin typeface="Bell MT"/>
              </a:rPr>
              <a:t> et al. 'A spatiotemporal organ-wide gene expression and cell atlas of the developing human heart.' Cell 179, no. 7 (2019): 1647-1660. https://doi.org/10.1016/j.cell.2019.11.025    </a:t>
            </a:r>
          </a:p>
          <a:p>
            <a:r>
              <a:rPr lang="en-US" sz="1100" b="1">
                <a:latin typeface="Bell MT"/>
              </a:rPr>
              <a:t>Muñoz, J. L. (</a:t>
            </a:r>
            <a:r>
              <a:rPr lang="en-US" sz="1100">
                <a:latin typeface="Bell MT"/>
              </a:rPr>
              <a:t>2024, November). Stages of fetal development. In Merck Manual Consumer Version. Baylor College of Medicine. Retrieved from https://www.merckmanuals.com/home/women-s-health-issues/normal-pregnancy/stages-of-fetal-development </a:t>
            </a:r>
          </a:p>
          <a:p>
            <a:r>
              <a:rPr lang="en-US" sz="1100">
                <a:latin typeface="Bell MT"/>
              </a:rPr>
              <a:t>The Endowment for Human Development, Prenatal Form and Function: </a:t>
            </a:r>
            <a:r>
              <a:rPr lang="en-US" sz="1100">
                <a:latin typeface="Bell MT"/>
                <a:cs typeface="Arial"/>
              </a:rPr>
              <a:t>F</a:t>
            </a:r>
            <a:r>
              <a:rPr lang="en-US" sz="1100" b="1">
                <a:latin typeface="Bell MT"/>
                <a:cs typeface="Arial"/>
              </a:rPr>
              <a:t>ertilization – Forming a Single Cell Embryo</a:t>
            </a:r>
            <a:r>
              <a:rPr lang="en-US" sz="1100" b="1">
                <a:latin typeface="Bell MT"/>
                <a:ea typeface="+mn-lt"/>
                <a:cs typeface="Arial"/>
              </a:rPr>
              <a:t> n.d. </a:t>
            </a:r>
            <a:r>
              <a:rPr lang="en-US" sz="1100">
                <a:latin typeface="Bell MT"/>
                <a:ea typeface="+mn-lt"/>
                <a:cs typeface="+mn-lt"/>
                <a:hlinkClick r:id="rId7"/>
              </a:rPr>
              <a:t>https://www.ehd.org/dev_article_unit1.php#CLSfertilization</a:t>
            </a:r>
            <a:endParaRPr lang="en-US" sz="1100">
              <a:latin typeface="Bell MT"/>
            </a:endParaRPr>
          </a:p>
          <a:p>
            <a:r>
              <a:rPr lang="en-US" sz="1100">
                <a:latin typeface="Bell MT"/>
              </a:rPr>
              <a:t>The Endowment for Human Development, "Your Life Before You Were Born", n.d.</a:t>
            </a:r>
            <a:r>
              <a:rPr lang="en-US" sz="1100">
                <a:latin typeface="Bell MT"/>
                <a:ea typeface="+mn-lt"/>
                <a:cs typeface="+mn-lt"/>
              </a:rPr>
              <a:t> </a:t>
            </a:r>
            <a:r>
              <a:rPr lang="en-US" sz="1100">
                <a:latin typeface="Bell MT"/>
                <a:ea typeface="+mn-lt"/>
                <a:cs typeface="+mn-lt"/>
                <a:hlinkClick r:id="rId8"/>
              </a:rPr>
              <a:t>https://www.ehd.org/your-life-before-birth-video/</a:t>
            </a:r>
            <a:endParaRPr lang="en-US" sz="1100">
              <a:latin typeface="Bell MT"/>
            </a:endParaRPr>
          </a:p>
          <a:p>
            <a:endParaRPr lang="en-US" sz="1100"/>
          </a:p>
          <a:p>
            <a:endParaRPr lang="en-US" sz="1100"/>
          </a:p>
        </p:txBody>
      </p:sp>
      <p:pic>
        <p:nvPicPr>
          <p:cNvPr id="3" name="Picture 2" descr="Blue text on a black background&#10;&#10;AI-generated content may be incorrect.">
            <a:extLst>
              <a:ext uri="{FF2B5EF4-FFF2-40B4-BE49-F238E27FC236}">
                <a16:creationId xmlns:a16="http://schemas.microsoft.com/office/drawing/2014/main" id="{A6BF964D-0574-EE3D-FD81-4E20B2D96E18}"/>
              </a:ext>
            </a:extLst>
          </p:cNvPr>
          <p:cNvPicPr>
            <a:picLocks noChangeAspect="1"/>
          </p:cNvPicPr>
          <p:nvPr/>
        </p:nvPicPr>
        <p:blipFill>
          <a:blip r:embed="rId9"/>
          <a:stretch>
            <a:fillRect/>
          </a:stretch>
        </p:blipFill>
        <p:spPr>
          <a:xfrm>
            <a:off x="10199158" y="6347883"/>
            <a:ext cx="1657350" cy="342900"/>
          </a:xfrm>
          <a:prstGeom prst="rect">
            <a:avLst/>
          </a:prstGeom>
        </p:spPr>
      </p:pic>
    </p:spTree>
    <p:extLst>
      <p:ext uri="{BB962C8B-B14F-4D97-AF65-F5344CB8AC3E}">
        <p14:creationId xmlns:p14="http://schemas.microsoft.com/office/powerpoint/2010/main" val="12698425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pic>
        <p:nvPicPr>
          <p:cNvPr id="4" name="Fertilization Cell Division copy">
            <a:hlinkClick r:id="" action="ppaction://media"/>
            <a:extLst>
              <a:ext uri="{FF2B5EF4-FFF2-40B4-BE49-F238E27FC236}">
                <a16:creationId xmlns:a16="http://schemas.microsoft.com/office/drawing/2014/main" id="{20DCB03B-A077-209A-9512-67F400D9A4F1}"/>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534415" y="708417"/>
            <a:ext cx="11154628" cy="5679655"/>
          </a:xfrm>
          <a:prstGeom prst="rect">
            <a:avLst/>
          </a:prstGeom>
        </p:spPr>
      </p:pic>
      <p:pic>
        <p:nvPicPr>
          <p:cNvPr id="6" name="Picture 5" descr="Blue text on a black background&#10;&#10;AI-generated content may be incorrect.">
            <a:extLst>
              <a:ext uri="{FF2B5EF4-FFF2-40B4-BE49-F238E27FC236}">
                <a16:creationId xmlns:a16="http://schemas.microsoft.com/office/drawing/2014/main" id="{3B357A49-33CF-B420-0234-F9428A906407}"/>
              </a:ext>
            </a:extLst>
          </p:cNvPr>
          <p:cNvPicPr>
            <a:picLocks noChangeAspect="1"/>
          </p:cNvPicPr>
          <p:nvPr/>
        </p:nvPicPr>
        <p:blipFill>
          <a:blip r:embed="rId6"/>
          <a:stretch>
            <a:fillRect/>
          </a:stretch>
        </p:blipFill>
        <p:spPr>
          <a:xfrm>
            <a:off x="9945432" y="6045111"/>
            <a:ext cx="1655885" cy="337040"/>
          </a:xfrm>
          <a:prstGeom prst="rect">
            <a:avLst/>
          </a:prstGeom>
        </p:spPr>
      </p:pic>
      <p:sp>
        <p:nvSpPr>
          <p:cNvPr id="7" name="Rectangle 6">
            <a:extLst>
              <a:ext uri="{FF2B5EF4-FFF2-40B4-BE49-F238E27FC236}">
                <a16:creationId xmlns:a16="http://schemas.microsoft.com/office/drawing/2014/main" id="{4D838105-4B40-0505-0EE3-103AD2A21306}"/>
              </a:ext>
            </a:extLst>
          </p:cNvPr>
          <p:cNvSpPr/>
          <p:nvPr/>
        </p:nvSpPr>
        <p:spPr>
          <a:xfrm>
            <a:off x="421660" y="189201"/>
            <a:ext cx="2631857" cy="761379"/>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800">
                <a:latin typeface="Bell MT"/>
                <a:cs typeface="Biome"/>
              </a:rPr>
              <a:t>Fertilization</a:t>
            </a:r>
          </a:p>
        </p:txBody>
      </p:sp>
    </p:spTree>
    <p:extLst>
      <p:ext uri="{BB962C8B-B14F-4D97-AF65-F5344CB8AC3E}">
        <p14:creationId xmlns:p14="http://schemas.microsoft.com/office/powerpoint/2010/main" val="24310831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pic>
        <p:nvPicPr>
          <p:cNvPr id="2" name="Picture 1" descr="A close-up of a cell&#10;&#10;AI-generated content may be incorrect.">
            <a:extLst>
              <a:ext uri="{FF2B5EF4-FFF2-40B4-BE49-F238E27FC236}">
                <a16:creationId xmlns:a16="http://schemas.microsoft.com/office/drawing/2014/main" id="{A915C7B0-5F07-52C6-36B6-96E56E454BCA}"/>
              </a:ext>
            </a:extLst>
          </p:cNvPr>
          <p:cNvPicPr>
            <a:picLocks noChangeAspect="1"/>
          </p:cNvPicPr>
          <p:nvPr/>
        </p:nvPicPr>
        <p:blipFill>
          <a:blip r:embed="rId3"/>
          <a:srcRect l="2640" t="4832" r="4251" b="2521"/>
          <a:stretch>
            <a:fillRect/>
          </a:stretch>
        </p:blipFill>
        <p:spPr>
          <a:xfrm>
            <a:off x="3052686" y="402566"/>
            <a:ext cx="6040707" cy="5879287"/>
          </a:xfrm>
          <a:prstGeom prst="rect">
            <a:avLst/>
          </a:prstGeom>
        </p:spPr>
      </p:pic>
      <p:sp>
        <p:nvSpPr>
          <p:cNvPr id="3" name="Rectangle 2">
            <a:extLst>
              <a:ext uri="{FF2B5EF4-FFF2-40B4-BE49-F238E27FC236}">
                <a16:creationId xmlns:a16="http://schemas.microsoft.com/office/drawing/2014/main" id="{12125FD7-1C1F-B633-58C8-A9343CAA1DFC}"/>
              </a:ext>
            </a:extLst>
          </p:cNvPr>
          <p:cNvSpPr/>
          <p:nvPr/>
        </p:nvSpPr>
        <p:spPr>
          <a:xfrm>
            <a:off x="177245" y="117314"/>
            <a:ext cx="3480121" cy="145149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800">
                <a:latin typeface="Bell MT"/>
                <a:cs typeface="Biome"/>
              </a:rPr>
              <a:t>Days 1-4: </a:t>
            </a:r>
            <a:endParaRPr lang="en-US"/>
          </a:p>
          <a:p>
            <a:pPr algn="ctr"/>
            <a:r>
              <a:rPr lang="en-US" sz="2800">
                <a:latin typeface="Bell MT"/>
                <a:cs typeface="Biome"/>
              </a:rPr>
              <a:t>Conception and Cell Division</a:t>
            </a:r>
            <a:endParaRPr lang="en-US"/>
          </a:p>
        </p:txBody>
      </p:sp>
      <p:sp>
        <p:nvSpPr>
          <p:cNvPr id="4" name="TextBox 3">
            <a:extLst>
              <a:ext uri="{FF2B5EF4-FFF2-40B4-BE49-F238E27FC236}">
                <a16:creationId xmlns:a16="http://schemas.microsoft.com/office/drawing/2014/main" id="{2001FC22-4AED-AB3E-94F5-3918668CC0DA}"/>
              </a:ext>
            </a:extLst>
          </p:cNvPr>
          <p:cNvSpPr txBox="1"/>
          <p:nvPr/>
        </p:nvSpPr>
        <p:spPr>
          <a:xfrm>
            <a:off x="2518435" y="6276316"/>
            <a:ext cx="7157047"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latin typeface="Bell MT"/>
                <a:cs typeface="Biome"/>
              </a:rPr>
              <a:t>8-cell zygote</a:t>
            </a:r>
          </a:p>
          <a:p>
            <a:pPr algn="ctr"/>
            <a:r>
              <a:rPr lang="en-US">
                <a:latin typeface="Bell MT"/>
                <a:cs typeface="Biome"/>
              </a:rPr>
              <a:t>Photo Credit: Endowment for Human Development </a:t>
            </a:r>
          </a:p>
        </p:txBody>
      </p:sp>
      <p:pic>
        <p:nvPicPr>
          <p:cNvPr id="5" name="Picture 4" descr="Blue text on a black background&#10;&#10;AI-generated content may be incorrect.">
            <a:extLst>
              <a:ext uri="{FF2B5EF4-FFF2-40B4-BE49-F238E27FC236}">
                <a16:creationId xmlns:a16="http://schemas.microsoft.com/office/drawing/2014/main" id="{AF5C0FFF-1B90-6F4E-36A1-A7C756EBF24D}"/>
              </a:ext>
            </a:extLst>
          </p:cNvPr>
          <p:cNvPicPr>
            <a:picLocks noChangeAspect="1"/>
          </p:cNvPicPr>
          <p:nvPr/>
        </p:nvPicPr>
        <p:blipFill>
          <a:blip r:embed="rId4"/>
          <a:stretch>
            <a:fillRect/>
          </a:stretch>
        </p:blipFill>
        <p:spPr>
          <a:xfrm>
            <a:off x="7437759" y="5934274"/>
            <a:ext cx="1655885" cy="337040"/>
          </a:xfrm>
          <a:prstGeom prst="rect">
            <a:avLst/>
          </a:prstGeom>
        </p:spPr>
      </p:pic>
    </p:spTree>
    <p:extLst>
      <p:ext uri="{BB962C8B-B14F-4D97-AF65-F5344CB8AC3E}">
        <p14:creationId xmlns:p14="http://schemas.microsoft.com/office/powerpoint/2010/main" val="13117888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a:extLst>
            <a:ext uri="{FF2B5EF4-FFF2-40B4-BE49-F238E27FC236}">
              <a16:creationId xmlns:a16="http://schemas.microsoft.com/office/drawing/2014/main" id="{18DE306A-7AA6-3A2C-5597-3E4F11402959}"/>
            </a:ext>
          </a:extLst>
        </p:cNvPr>
        <p:cNvGrpSpPr/>
        <p:nvPr/>
      </p:nvGrpSpPr>
      <p:grpSpPr>
        <a:xfrm>
          <a:off x="0" y="0"/>
          <a:ext cx="0" cy="0"/>
          <a:chOff x="0" y="0"/>
          <a:chExt cx="0" cy="0"/>
        </a:xfrm>
      </p:grpSpPr>
      <p:pic>
        <p:nvPicPr>
          <p:cNvPr id="2" name="Picture 1" descr="A close-up of a white circle&#10;&#10;AI-generated content may be incorrect.">
            <a:extLst>
              <a:ext uri="{FF2B5EF4-FFF2-40B4-BE49-F238E27FC236}">
                <a16:creationId xmlns:a16="http://schemas.microsoft.com/office/drawing/2014/main" id="{6EEEB50F-D29E-CE7E-19E5-52B734102CEA}"/>
              </a:ext>
            </a:extLst>
          </p:cNvPr>
          <p:cNvPicPr>
            <a:picLocks noChangeAspect="1"/>
          </p:cNvPicPr>
          <p:nvPr/>
        </p:nvPicPr>
        <p:blipFill>
          <a:blip r:embed="rId3"/>
          <a:stretch>
            <a:fillRect/>
          </a:stretch>
        </p:blipFill>
        <p:spPr>
          <a:xfrm>
            <a:off x="1460210" y="330679"/>
            <a:ext cx="9271580" cy="6038492"/>
          </a:xfrm>
          <a:prstGeom prst="rect">
            <a:avLst/>
          </a:prstGeom>
        </p:spPr>
      </p:pic>
      <p:sp>
        <p:nvSpPr>
          <p:cNvPr id="4" name="Rectangle 3">
            <a:extLst>
              <a:ext uri="{FF2B5EF4-FFF2-40B4-BE49-F238E27FC236}">
                <a16:creationId xmlns:a16="http://schemas.microsoft.com/office/drawing/2014/main" id="{C5AAD149-CBCF-31B5-A57A-A4BED42163A0}"/>
              </a:ext>
            </a:extLst>
          </p:cNvPr>
          <p:cNvSpPr/>
          <p:nvPr/>
        </p:nvSpPr>
        <p:spPr>
          <a:xfrm>
            <a:off x="177245" y="117314"/>
            <a:ext cx="3480121" cy="145149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800">
                <a:latin typeface="Bell MT"/>
                <a:cs typeface="Biome"/>
              </a:rPr>
              <a:t>Days 5-12: Implantation and Formation</a:t>
            </a:r>
          </a:p>
        </p:txBody>
      </p:sp>
      <p:sp>
        <p:nvSpPr>
          <p:cNvPr id="5" name="TextBox 4">
            <a:extLst>
              <a:ext uri="{FF2B5EF4-FFF2-40B4-BE49-F238E27FC236}">
                <a16:creationId xmlns:a16="http://schemas.microsoft.com/office/drawing/2014/main" id="{24690A2D-2786-6D49-33CE-A567A4166960}"/>
              </a:ext>
            </a:extLst>
          </p:cNvPr>
          <p:cNvSpPr txBox="1"/>
          <p:nvPr/>
        </p:nvSpPr>
        <p:spPr>
          <a:xfrm>
            <a:off x="4635500" y="6699250"/>
            <a:ext cx="2743200" cy="3657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a:p>
        </p:txBody>
      </p:sp>
      <p:sp>
        <p:nvSpPr>
          <p:cNvPr id="6" name="TextBox 5">
            <a:extLst>
              <a:ext uri="{FF2B5EF4-FFF2-40B4-BE49-F238E27FC236}">
                <a16:creationId xmlns:a16="http://schemas.microsoft.com/office/drawing/2014/main" id="{D5EB5595-BE91-82CB-98F9-6E1D253463F5}"/>
              </a:ext>
            </a:extLst>
          </p:cNvPr>
          <p:cNvSpPr txBox="1"/>
          <p:nvPr/>
        </p:nvSpPr>
        <p:spPr>
          <a:xfrm>
            <a:off x="3931909" y="6305463"/>
            <a:ext cx="4152180"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600">
                <a:latin typeface="Bell MT"/>
                <a:cs typeface="Biome"/>
              </a:rPr>
              <a:t>Blastocyst</a:t>
            </a:r>
          </a:p>
          <a:p>
            <a:pPr algn="ctr"/>
            <a:r>
              <a:rPr lang="en-US" sz="1600">
                <a:latin typeface="Bell MT"/>
                <a:cs typeface="Biome"/>
              </a:rPr>
              <a:t>Photo Credit: Science Photo Library</a:t>
            </a:r>
          </a:p>
        </p:txBody>
      </p:sp>
      <p:pic>
        <p:nvPicPr>
          <p:cNvPr id="7" name="Picture 6" descr="Blue text on a black background&#10;&#10;AI-generated content may be incorrect.">
            <a:extLst>
              <a:ext uri="{FF2B5EF4-FFF2-40B4-BE49-F238E27FC236}">
                <a16:creationId xmlns:a16="http://schemas.microsoft.com/office/drawing/2014/main" id="{3348914B-61FE-A813-9723-7CEC71B36624}"/>
              </a:ext>
            </a:extLst>
          </p:cNvPr>
          <p:cNvPicPr>
            <a:picLocks noChangeAspect="1"/>
          </p:cNvPicPr>
          <p:nvPr/>
        </p:nvPicPr>
        <p:blipFill>
          <a:blip r:embed="rId4"/>
          <a:stretch>
            <a:fillRect/>
          </a:stretch>
        </p:blipFill>
        <p:spPr>
          <a:xfrm>
            <a:off x="8947905" y="5961983"/>
            <a:ext cx="1655885" cy="337040"/>
          </a:xfrm>
          <a:prstGeom prst="rect">
            <a:avLst/>
          </a:prstGeom>
        </p:spPr>
      </p:pic>
    </p:spTree>
    <p:extLst>
      <p:ext uri="{BB962C8B-B14F-4D97-AF65-F5344CB8AC3E}">
        <p14:creationId xmlns:p14="http://schemas.microsoft.com/office/powerpoint/2010/main" val="11791528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pic>
        <p:nvPicPr>
          <p:cNvPr id="2" name="Picture 1" descr="A fetus in a bag&#10;&#10;AI-generated content may be incorrect.">
            <a:extLst>
              <a:ext uri="{FF2B5EF4-FFF2-40B4-BE49-F238E27FC236}">
                <a16:creationId xmlns:a16="http://schemas.microsoft.com/office/drawing/2014/main" id="{53A52784-1369-CBDC-0CF5-6A2A2EAC2D3C}"/>
              </a:ext>
            </a:extLst>
          </p:cNvPr>
          <p:cNvPicPr>
            <a:picLocks noChangeAspect="1"/>
          </p:cNvPicPr>
          <p:nvPr/>
        </p:nvPicPr>
        <p:blipFill>
          <a:blip r:embed="rId3"/>
          <a:srcRect l="40559" r="-140" b="15336"/>
          <a:stretch>
            <a:fillRect/>
          </a:stretch>
        </p:blipFill>
        <p:spPr>
          <a:xfrm>
            <a:off x="2907822" y="416944"/>
            <a:ext cx="6359083" cy="6021910"/>
          </a:xfrm>
          <a:prstGeom prst="rect">
            <a:avLst/>
          </a:prstGeom>
        </p:spPr>
      </p:pic>
      <p:sp>
        <p:nvSpPr>
          <p:cNvPr id="4" name="Arrow: Left 3">
            <a:extLst>
              <a:ext uri="{FF2B5EF4-FFF2-40B4-BE49-F238E27FC236}">
                <a16:creationId xmlns:a16="http://schemas.microsoft.com/office/drawing/2014/main" id="{8ED7D720-E1C3-9FFF-D1DB-DC8E68D83B52}"/>
              </a:ext>
            </a:extLst>
          </p:cNvPr>
          <p:cNvSpPr/>
          <p:nvPr/>
        </p:nvSpPr>
        <p:spPr>
          <a:xfrm rot="18780000">
            <a:off x="5697885" y="1314841"/>
            <a:ext cx="1198220" cy="211741"/>
          </a:xfrm>
          <a:prstGeom prst="leftArrow">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866D0D0D-DEC1-246F-0392-F1C48CDABA91}"/>
              </a:ext>
            </a:extLst>
          </p:cNvPr>
          <p:cNvSpPr txBox="1"/>
          <p:nvPr/>
        </p:nvSpPr>
        <p:spPr>
          <a:xfrm>
            <a:off x="5722841" y="572806"/>
            <a:ext cx="2743200" cy="3657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solidFill>
                  <a:srgbClr val="C00000"/>
                </a:solidFill>
                <a:latin typeface="Bell MT"/>
                <a:cs typeface="Biome"/>
              </a:rPr>
              <a:t>F</a:t>
            </a:r>
            <a:r>
              <a:rPr lang="en-US" b="1">
                <a:solidFill>
                  <a:srgbClr val="C00000"/>
                </a:solidFill>
                <a:latin typeface="Bell MT"/>
                <a:cs typeface="Biome"/>
              </a:rPr>
              <a:t>orming Placenta</a:t>
            </a:r>
          </a:p>
        </p:txBody>
      </p:sp>
      <p:sp>
        <p:nvSpPr>
          <p:cNvPr id="6" name="Arrow: Left 5">
            <a:extLst>
              <a:ext uri="{FF2B5EF4-FFF2-40B4-BE49-F238E27FC236}">
                <a16:creationId xmlns:a16="http://schemas.microsoft.com/office/drawing/2014/main" id="{996644F9-7EDA-0496-442C-776A4292D7E4}"/>
              </a:ext>
            </a:extLst>
          </p:cNvPr>
          <p:cNvSpPr/>
          <p:nvPr/>
        </p:nvSpPr>
        <p:spPr>
          <a:xfrm rot="4860000">
            <a:off x="7619555" y="4982507"/>
            <a:ext cx="637503" cy="197363"/>
          </a:xfrm>
          <a:prstGeom prst="leftArrow">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BE4E4CC4-E118-88D9-B927-E848658D9092}"/>
              </a:ext>
            </a:extLst>
          </p:cNvPr>
          <p:cNvSpPr txBox="1"/>
          <p:nvPr/>
        </p:nvSpPr>
        <p:spPr>
          <a:xfrm>
            <a:off x="7263833" y="5406866"/>
            <a:ext cx="2009955"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solidFill>
                  <a:srgbClr val="C00000"/>
                </a:solidFill>
                <a:latin typeface="Biome"/>
                <a:cs typeface="Biome"/>
              </a:rPr>
              <a:t>Amniotic Sac</a:t>
            </a:r>
          </a:p>
        </p:txBody>
      </p:sp>
      <p:sp>
        <p:nvSpPr>
          <p:cNvPr id="8" name="Rectangle 7">
            <a:extLst>
              <a:ext uri="{FF2B5EF4-FFF2-40B4-BE49-F238E27FC236}">
                <a16:creationId xmlns:a16="http://schemas.microsoft.com/office/drawing/2014/main" id="{8C451B9C-7224-25F4-BB21-08B5808B50D1}"/>
              </a:ext>
            </a:extLst>
          </p:cNvPr>
          <p:cNvSpPr/>
          <p:nvPr/>
        </p:nvSpPr>
        <p:spPr>
          <a:xfrm>
            <a:off x="361464" y="184304"/>
            <a:ext cx="3379638" cy="222186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800">
                <a:latin typeface="Bell MT"/>
                <a:cs typeface="Biome"/>
              </a:rPr>
              <a:t>6-7 Weeks after conception highlighting amniotic sac and placenta</a:t>
            </a:r>
          </a:p>
        </p:txBody>
      </p:sp>
      <p:pic>
        <p:nvPicPr>
          <p:cNvPr id="9" name="Picture 8" descr="Blue text on a black background&#10;&#10;AI-generated content may be incorrect.">
            <a:extLst>
              <a:ext uri="{FF2B5EF4-FFF2-40B4-BE49-F238E27FC236}">
                <a16:creationId xmlns:a16="http://schemas.microsoft.com/office/drawing/2014/main" id="{16D75DD0-67D2-3E19-8A47-0C79EDACCBFA}"/>
              </a:ext>
            </a:extLst>
          </p:cNvPr>
          <p:cNvPicPr>
            <a:picLocks noChangeAspect="1"/>
          </p:cNvPicPr>
          <p:nvPr/>
        </p:nvPicPr>
        <p:blipFill>
          <a:blip r:embed="rId4"/>
          <a:stretch>
            <a:fillRect/>
          </a:stretch>
        </p:blipFill>
        <p:spPr>
          <a:xfrm>
            <a:off x="7437759" y="6003547"/>
            <a:ext cx="1655885" cy="337040"/>
          </a:xfrm>
          <a:prstGeom prst="rect">
            <a:avLst/>
          </a:prstGeom>
        </p:spPr>
      </p:pic>
    </p:spTree>
    <p:extLst>
      <p:ext uri="{BB962C8B-B14F-4D97-AF65-F5344CB8AC3E}">
        <p14:creationId xmlns:p14="http://schemas.microsoft.com/office/powerpoint/2010/main" val="28485614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a:extLst>
            <a:ext uri="{FF2B5EF4-FFF2-40B4-BE49-F238E27FC236}">
              <a16:creationId xmlns:a16="http://schemas.microsoft.com/office/drawing/2014/main" id="{95445DCC-F0B6-04C0-DA8E-B0FA9AD1C03A}"/>
            </a:ext>
          </a:extLst>
        </p:cNvPr>
        <p:cNvGrpSpPr/>
        <p:nvPr/>
      </p:nvGrpSpPr>
      <p:grpSpPr>
        <a:xfrm>
          <a:off x="0" y="0"/>
          <a:ext cx="0" cy="0"/>
          <a:chOff x="0" y="0"/>
          <a:chExt cx="0" cy="0"/>
        </a:xfrm>
      </p:grpSpPr>
      <p:pic>
        <p:nvPicPr>
          <p:cNvPr id="6" name="Content Placeholder 5" descr="A close up of a cat&#10;&#10;AI-generated content may be incorrect.">
            <a:extLst>
              <a:ext uri="{FF2B5EF4-FFF2-40B4-BE49-F238E27FC236}">
                <a16:creationId xmlns:a16="http://schemas.microsoft.com/office/drawing/2014/main" id="{2A3A7D33-BBA2-3EB5-4C59-A2B7571295B6}"/>
              </a:ext>
            </a:extLst>
          </p:cNvPr>
          <p:cNvPicPr>
            <a:picLocks noGrp="1" noChangeAspect="1"/>
          </p:cNvPicPr>
          <p:nvPr>
            <p:ph idx="4294967295"/>
          </p:nvPr>
        </p:nvPicPr>
        <p:blipFill>
          <a:blip r:embed="rId3"/>
          <a:stretch>
            <a:fillRect/>
          </a:stretch>
        </p:blipFill>
        <p:spPr>
          <a:xfrm>
            <a:off x="1250829" y="552240"/>
            <a:ext cx="9251322" cy="5710390"/>
          </a:xfrm>
        </p:spPr>
      </p:pic>
      <p:sp>
        <p:nvSpPr>
          <p:cNvPr id="3" name="Rectangle 2">
            <a:extLst>
              <a:ext uri="{FF2B5EF4-FFF2-40B4-BE49-F238E27FC236}">
                <a16:creationId xmlns:a16="http://schemas.microsoft.com/office/drawing/2014/main" id="{FC5C7DB5-BF03-1796-7092-380C21651359}"/>
              </a:ext>
            </a:extLst>
          </p:cNvPr>
          <p:cNvSpPr/>
          <p:nvPr/>
        </p:nvSpPr>
        <p:spPr>
          <a:xfrm>
            <a:off x="421660" y="189201"/>
            <a:ext cx="2631857" cy="761379"/>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800">
                <a:latin typeface="Bell MT"/>
                <a:cs typeface="Biome"/>
              </a:rPr>
              <a:t>Days 20-23</a:t>
            </a:r>
          </a:p>
        </p:txBody>
      </p:sp>
      <p:sp>
        <p:nvSpPr>
          <p:cNvPr id="4" name="TextBox 3">
            <a:extLst>
              <a:ext uri="{FF2B5EF4-FFF2-40B4-BE49-F238E27FC236}">
                <a16:creationId xmlns:a16="http://schemas.microsoft.com/office/drawing/2014/main" id="{E10C8C58-A6E3-FB7B-F9AD-3F3BB7193091}"/>
              </a:ext>
            </a:extLst>
          </p:cNvPr>
          <p:cNvSpPr txBox="1"/>
          <p:nvPr/>
        </p:nvSpPr>
        <p:spPr>
          <a:xfrm>
            <a:off x="3965863" y="6273429"/>
            <a:ext cx="3821501"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600">
                <a:latin typeface="Bell MT"/>
                <a:cs typeface="Biome"/>
              </a:rPr>
              <a:t>MRI of 22 day old embryo</a:t>
            </a:r>
            <a:endParaRPr lang="en-US">
              <a:latin typeface="Bell MT"/>
            </a:endParaRPr>
          </a:p>
          <a:p>
            <a:pPr algn="ctr"/>
            <a:r>
              <a:rPr lang="en-US" sz="1600">
                <a:latin typeface="Bell MT"/>
                <a:cs typeface="Biome"/>
              </a:rPr>
              <a:t>Photo Credit: Photo Science Library</a:t>
            </a:r>
          </a:p>
        </p:txBody>
      </p:sp>
      <p:pic>
        <p:nvPicPr>
          <p:cNvPr id="5" name="Picture 4" descr="Blue text on a black background&#10;&#10;AI-generated content may be incorrect.">
            <a:extLst>
              <a:ext uri="{FF2B5EF4-FFF2-40B4-BE49-F238E27FC236}">
                <a16:creationId xmlns:a16="http://schemas.microsoft.com/office/drawing/2014/main" id="{4687A2DA-82AD-7C3C-2550-078A1EA5559D}"/>
              </a:ext>
            </a:extLst>
          </p:cNvPr>
          <p:cNvPicPr>
            <a:picLocks noChangeAspect="1"/>
          </p:cNvPicPr>
          <p:nvPr/>
        </p:nvPicPr>
        <p:blipFill>
          <a:blip r:embed="rId4"/>
          <a:stretch>
            <a:fillRect/>
          </a:stretch>
        </p:blipFill>
        <p:spPr>
          <a:xfrm>
            <a:off x="8684668" y="5920420"/>
            <a:ext cx="1655885" cy="337040"/>
          </a:xfrm>
          <a:prstGeom prst="rect">
            <a:avLst/>
          </a:prstGeom>
        </p:spPr>
      </p:pic>
    </p:spTree>
    <p:extLst>
      <p:ext uri="{BB962C8B-B14F-4D97-AF65-F5344CB8AC3E}">
        <p14:creationId xmlns:p14="http://schemas.microsoft.com/office/powerpoint/2010/main" val="8466926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pic>
        <p:nvPicPr>
          <p:cNvPr id="4" name="Online Media 3" title="Do you know how is the Heart Formation In Embryo? heart formation embryology animation">
            <a:hlinkClick r:id="" action="ppaction://noaction"/>
            <a:extLst>
              <a:ext uri="{FF2B5EF4-FFF2-40B4-BE49-F238E27FC236}">
                <a16:creationId xmlns:a16="http://schemas.microsoft.com/office/drawing/2014/main" id="{4655C84A-17AF-62C0-6A4C-2C1B5931FEFF}"/>
              </a:ext>
            </a:extLst>
          </p:cNvPr>
          <p:cNvPicPr>
            <a:picLocks noRot="1" noChangeAspect="1"/>
          </p:cNvPicPr>
          <p:nvPr>
            <a:videoFile r:link="rId1"/>
          </p:nvPr>
        </p:nvPicPr>
        <p:blipFill>
          <a:blip r:embed="rId4"/>
          <a:stretch>
            <a:fillRect/>
          </a:stretch>
        </p:blipFill>
        <p:spPr>
          <a:xfrm>
            <a:off x="1241425" y="685800"/>
            <a:ext cx="9710738" cy="5486400"/>
          </a:xfrm>
          <a:prstGeom prst="rect">
            <a:avLst/>
          </a:prstGeom>
        </p:spPr>
      </p:pic>
    </p:spTree>
    <p:extLst>
      <p:ext uri="{BB962C8B-B14F-4D97-AF65-F5344CB8AC3E}">
        <p14:creationId xmlns:p14="http://schemas.microsoft.com/office/powerpoint/2010/main" val="1591149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CA6F93-1D40-3662-B573-902CFD059770}"/>
              </a:ext>
            </a:extLst>
          </p:cNvPr>
          <p:cNvSpPr>
            <a:spLocks noGrp="1"/>
          </p:cNvSpPr>
          <p:nvPr>
            <p:ph type="title"/>
          </p:nvPr>
        </p:nvSpPr>
        <p:spPr/>
        <p:txBody>
          <a:bodyPr/>
          <a:lstStyle/>
          <a:p>
            <a:r>
              <a:rPr lang="en-US"/>
              <a:t>                     </a:t>
            </a:r>
            <a:r>
              <a:rPr lang="en-US">
                <a:latin typeface="Bell MT"/>
              </a:rPr>
              <a:t>  Supplemental Materials</a:t>
            </a:r>
            <a:endParaRPr lang="en-US">
              <a:latin typeface="Bell MT"/>
              <a:cs typeface="Times"/>
            </a:endParaRPr>
          </a:p>
        </p:txBody>
      </p:sp>
      <p:pic>
        <p:nvPicPr>
          <p:cNvPr id="4" name="Content Placeholder 3" descr="Blue text on a black background&#10;&#10;AI-generated content may be incorrect.">
            <a:extLst>
              <a:ext uri="{FF2B5EF4-FFF2-40B4-BE49-F238E27FC236}">
                <a16:creationId xmlns:a16="http://schemas.microsoft.com/office/drawing/2014/main" id="{C7052BC6-2F89-D446-D3B6-1BAB6BEE106C}"/>
              </a:ext>
            </a:extLst>
          </p:cNvPr>
          <p:cNvPicPr>
            <a:picLocks noGrp="1" noChangeAspect="1"/>
          </p:cNvPicPr>
          <p:nvPr>
            <p:ph idx="1"/>
          </p:nvPr>
        </p:nvPicPr>
        <p:blipFill>
          <a:blip r:embed="rId3"/>
          <a:stretch>
            <a:fillRect/>
          </a:stretch>
        </p:blipFill>
        <p:spPr>
          <a:xfrm>
            <a:off x="2857042" y="3017350"/>
            <a:ext cx="6615628" cy="1104900"/>
          </a:xfrm>
          <a:prstGeom prst="rect">
            <a:avLst/>
          </a:prstGeom>
        </p:spPr>
      </p:pic>
    </p:spTree>
    <p:extLst>
      <p:ext uri="{BB962C8B-B14F-4D97-AF65-F5344CB8AC3E}">
        <p14:creationId xmlns:p14="http://schemas.microsoft.com/office/powerpoint/2010/main" val="37254305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2B4B8A-3265-7AB4-5F27-9175ED0098F6}"/>
              </a:ext>
            </a:extLst>
          </p:cNvPr>
          <p:cNvSpPr>
            <a:spLocks noGrp="1"/>
          </p:cNvSpPr>
          <p:nvPr>
            <p:ph type="title"/>
          </p:nvPr>
        </p:nvSpPr>
        <p:spPr/>
        <p:txBody>
          <a:bodyPr>
            <a:normAutofit/>
          </a:bodyPr>
          <a:lstStyle/>
          <a:p>
            <a:r>
              <a:rPr lang="en-US" sz="3200" b="1">
                <a:latin typeface="Bell MT"/>
              </a:rPr>
              <a:t>How A Pre-born Person Starts to Grow</a:t>
            </a:r>
          </a:p>
        </p:txBody>
      </p:sp>
      <p:sp>
        <p:nvSpPr>
          <p:cNvPr id="3" name="Content Placeholder 2">
            <a:extLst>
              <a:ext uri="{FF2B5EF4-FFF2-40B4-BE49-F238E27FC236}">
                <a16:creationId xmlns:a16="http://schemas.microsoft.com/office/drawing/2014/main" id="{6CEA101C-1F92-9586-7C98-11E28F7DBDB1}"/>
              </a:ext>
            </a:extLst>
          </p:cNvPr>
          <p:cNvSpPr>
            <a:spLocks noGrp="1"/>
          </p:cNvSpPr>
          <p:nvPr>
            <p:ph idx="1"/>
          </p:nvPr>
        </p:nvSpPr>
        <p:spPr/>
        <p:txBody>
          <a:bodyPr vert="horz" lIns="91440" tIns="45720" rIns="91440" bIns="45720" rtlCol="0" anchor="t">
            <a:normAutofit fontScale="92500" lnSpcReduction="10000"/>
          </a:bodyPr>
          <a:lstStyle/>
          <a:p>
            <a:pPr marL="0" indent="0">
              <a:buNone/>
            </a:pPr>
            <a:r>
              <a:rPr lang="en-US" sz="1800" b="1">
                <a:latin typeface="Bell MT"/>
              </a:rPr>
              <a:t>Cell Division</a:t>
            </a:r>
          </a:p>
          <a:p>
            <a:pPr>
              <a:buNone/>
            </a:pPr>
            <a:r>
              <a:rPr lang="en-US" sz="1200">
                <a:solidFill>
                  <a:srgbClr val="424242"/>
                </a:solidFill>
                <a:latin typeface="Bell MT"/>
              </a:rPr>
              <a:t>1.</a:t>
            </a:r>
            <a:r>
              <a:rPr lang="en-US" sz="700">
                <a:solidFill>
                  <a:srgbClr val="424242"/>
                </a:solidFill>
                <a:latin typeface="Times New Roman"/>
                <a:cs typeface="Times New Roman"/>
              </a:rPr>
              <a:t>   </a:t>
            </a:r>
            <a:r>
              <a:rPr lang="en-US" sz="1400">
                <a:solidFill>
                  <a:srgbClr val="424242"/>
                </a:solidFill>
                <a:latin typeface="Bell MT"/>
                <a:cs typeface="Times New Roman"/>
              </a:rPr>
              <a:t> </a:t>
            </a:r>
            <a:r>
              <a:rPr lang="en-US" sz="1200" b="1">
                <a:solidFill>
                  <a:srgbClr val="424242"/>
                </a:solidFill>
                <a:latin typeface="Bell MT"/>
                <a:cs typeface="Times New Roman"/>
              </a:rPr>
              <a:t> </a:t>
            </a:r>
            <a:r>
              <a:rPr lang="en-US" sz="1600" b="1">
                <a:solidFill>
                  <a:srgbClr val="424242"/>
                </a:solidFill>
                <a:latin typeface="Bell MT"/>
              </a:rPr>
              <a:t>First Split</a:t>
            </a:r>
            <a:br>
              <a:rPr lang="en-US" sz="1600" b="1">
                <a:latin typeface="Bell MT"/>
              </a:rPr>
            </a:br>
            <a:r>
              <a:rPr lang="en-US" sz="1600">
                <a:solidFill>
                  <a:srgbClr val="424242"/>
                </a:solidFill>
                <a:latin typeface="Bell MT"/>
              </a:rPr>
              <a:t>After the egg of a mom is fertilized (this is called a </a:t>
            </a:r>
            <a:r>
              <a:rPr lang="en-US" sz="1600" i="1">
                <a:solidFill>
                  <a:srgbClr val="424242"/>
                </a:solidFill>
                <a:latin typeface="Bell MT"/>
              </a:rPr>
              <a:t>zygote</a:t>
            </a:r>
            <a:r>
              <a:rPr lang="en-US" sz="1600">
                <a:solidFill>
                  <a:srgbClr val="424242"/>
                </a:solidFill>
                <a:latin typeface="Bell MT"/>
              </a:rPr>
              <a:t>), the cell splits into two.</a:t>
            </a:r>
            <a:endParaRPr lang="en-US" sz="1600">
              <a:latin typeface="Bell MT"/>
            </a:endParaRPr>
          </a:p>
          <a:p>
            <a:pPr>
              <a:buNone/>
            </a:pPr>
            <a:r>
              <a:rPr lang="en-US" sz="1600" b="1">
                <a:solidFill>
                  <a:srgbClr val="424242"/>
                </a:solidFill>
                <a:latin typeface="Bell MT"/>
              </a:rPr>
              <a:t>2.</a:t>
            </a:r>
            <a:r>
              <a:rPr lang="en-US" sz="1600" b="1">
                <a:solidFill>
                  <a:srgbClr val="424242"/>
                </a:solidFill>
                <a:latin typeface="Bell MT"/>
                <a:cs typeface="Times New Roman"/>
              </a:rPr>
              <a:t>   </a:t>
            </a:r>
            <a:r>
              <a:rPr lang="en-US" sz="1600" b="1">
                <a:solidFill>
                  <a:srgbClr val="424242"/>
                </a:solidFill>
                <a:latin typeface="Bell MT"/>
              </a:rPr>
              <a:t>More Splits</a:t>
            </a:r>
            <a:br>
              <a:rPr lang="en-US" sz="1600" b="1">
                <a:latin typeface="Bell MT"/>
              </a:rPr>
            </a:br>
            <a:r>
              <a:rPr lang="en-US" sz="1600">
                <a:solidFill>
                  <a:srgbClr val="424242"/>
                </a:solidFill>
                <a:latin typeface="Bell MT"/>
              </a:rPr>
              <a:t>Those two cells split again to make four, then eight, then sixteen, and so on. The number of cells keeps growing</a:t>
            </a:r>
            <a:r>
              <a:rPr lang="en-US" sz="1600" b="1">
                <a:solidFill>
                  <a:srgbClr val="424242"/>
                </a:solidFill>
                <a:latin typeface="Bell MT"/>
              </a:rPr>
              <a:t> really fast.</a:t>
            </a:r>
            <a:endParaRPr lang="en-US" sz="1600" b="1">
              <a:latin typeface="Bell MT"/>
            </a:endParaRPr>
          </a:p>
          <a:p>
            <a:pPr>
              <a:buNone/>
            </a:pPr>
            <a:r>
              <a:rPr lang="en-US" sz="1600" b="1">
                <a:solidFill>
                  <a:srgbClr val="424242"/>
                </a:solidFill>
                <a:latin typeface="Bell MT"/>
              </a:rPr>
              <a:t>3.</a:t>
            </a:r>
            <a:r>
              <a:rPr lang="en-US" sz="1600" b="1">
                <a:solidFill>
                  <a:srgbClr val="424242"/>
                </a:solidFill>
                <a:latin typeface="Bell MT"/>
                <a:cs typeface="Times New Roman"/>
              </a:rPr>
              <a:t>   </a:t>
            </a:r>
            <a:r>
              <a:rPr lang="en-US" sz="1600" b="1">
                <a:solidFill>
                  <a:srgbClr val="424242"/>
                </a:solidFill>
                <a:latin typeface="Bell MT"/>
              </a:rPr>
              <a:t>Morula Stage</a:t>
            </a:r>
            <a:br>
              <a:rPr lang="en-US" sz="1600" b="1">
                <a:latin typeface="Bell MT"/>
              </a:rPr>
            </a:br>
            <a:r>
              <a:rPr lang="en-US" sz="1600">
                <a:solidFill>
                  <a:srgbClr val="424242"/>
                </a:solidFill>
                <a:latin typeface="Bell MT"/>
              </a:rPr>
              <a:t>After about 3 days, there are around 16 cells. They form a little ball that looks like a mulberry. This ball is called a </a:t>
            </a:r>
            <a:r>
              <a:rPr lang="en-US" sz="1600" i="1">
                <a:solidFill>
                  <a:srgbClr val="424242"/>
                </a:solidFill>
                <a:latin typeface="Bell MT"/>
              </a:rPr>
              <a:t>morula</a:t>
            </a:r>
            <a:r>
              <a:rPr lang="en-US" sz="1600">
                <a:solidFill>
                  <a:srgbClr val="424242"/>
                </a:solidFill>
                <a:latin typeface="Bell MT"/>
              </a:rPr>
              <a:t>.</a:t>
            </a:r>
            <a:endParaRPr lang="en-US" sz="1600">
              <a:latin typeface="Bell MT"/>
            </a:endParaRPr>
          </a:p>
          <a:p>
            <a:pPr>
              <a:buNone/>
            </a:pPr>
            <a:r>
              <a:rPr lang="en-US" sz="1600" b="1">
                <a:solidFill>
                  <a:srgbClr val="424242"/>
                </a:solidFill>
                <a:latin typeface="Bell MT"/>
              </a:rPr>
              <a:t>4.</a:t>
            </a:r>
            <a:r>
              <a:rPr lang="en-US" sz="1600" b="1">
                <a:solidFill>
                  <a:srgbClr val="424242"/>
                </a:solidFill>
                <a:latin typeface="Bell MT"/>
                <a:cs typeface="Times New Roman"/>
              </a:rPr>
              <a:t>   </a:t>
            </a:r>
            <a:r>
              <a:rPr lang="en-US" sz="1600" b="1">
                <a:solidFill>
                  <a:srgbClr val="424242"/>
                </a:solidFill>
                <a:latin typeface="Bell MT"/>
              </a:rPr>
              <a:t>Blastocyst Stage</a:t>
            </a:r>
            <a:br>
              <a:rPr lang="en-US" sz="1600" b="1">
                <a:latin typeface="Bell MT"/>
              </a:rPr>
            </a:br>
            <a:r>
              <a:rPr lang="en-US" sz="1600">
                <a:solidFill>
                  <a:srgbClr val="424242"/>
                </a:solidFill>
                <a:latin typeface="Bell MT"/>
              </a:rPr>
              <a:t>A few days later, the morula turns into a </a:t>
            </a:r>
            <a:r>
              <a:rPr lang="en-US" sz="1600" i="1">
                <a:solidFill>
                  <a:srgbClr val="424242"/>
                </a:solidFill>
                <a:latin typeface="Bell MT"/>
              </a:rPr>
              <a:t>blastocyst</a:t>
            </a:r>
            <a:r>
              <a:rPr lang="en-US" sz="1600">
                <a:solidFill>
                  <a:srgbClr val="424242"/>
                </a:solidFill>
                <a:latin typeface="Bell MT"/>
              </a:rPr>
              <a:t>. This is a hollow ball of cells with a group of cells inside and a layer of cells outside.</a:t>
            </a:r>
            <a:endParaRPr lang="en-US" sz="1600">
              <a:latin typeface="Bell MT"/>
            </a:endParaRPr>
          </a:p>
          <a:p>
            <a:pPr>
              <a:buNone/>
            </a:pPr>
            <a:r>
              <a:rPr lang="en-US" sz="1600" b="1">
                <a:solidFill>
                  <a:srgbClr val="424242"/>
                </a:solidFill>
                <a:latin typeface="Bell MT"/>
              </a:rPr>
              <a:t>5.</a:t>
            </a:r>
            <a:r>
              <a:rPr lang="en-US" sz="1600" b="1">
                <a:solidFill>
                  <a:srgbClr val="424242"/>
                </a:solidFill>
                <a:latin typeface="Bell MT"/>
                <a:cs typeface="Times New Roman"/>
              </a:rPr>
              <a:t>   </a:t>
            </a:r>
            <a:r>
              <a:rPr lang="en-US" sz="1600" b="1">
                <a:solidFill>
                  <a:srgbClr val="424242"/>
                </a:solidFill>
                <a:latin typeface="Bell MT"/>
              </a:rPr>
              <a:t>Implantation</a:t>
            </a:r>
            <a:br>
              <a:rPr lang="en-US" sz="1600" b="1">
                <a:latin typeface="Bell MT"/>
              </a:rPr>
            </a:br>
            <a:r>
              <a:rPr lang="en-US" sz="1600">
                <a:solidFill>
                  <a:srgbClr val="424242"/>
                </a:solidFill>
                <a:latin typeface="Bell MT"/>
              </a:rPr>
              <a:t>The blastocyst travels to the uterus (where babies grow) and sticks to the wall. This is when pregnancy officially begins.</a:t>
            </a:r>
            <a:endParaRPr lang="en-US" sz="1600">
              <a:latin typeface="Bell MT"/>
            </a:endParaRPr>
          </a:p>
          <a:p>
            <a:pPr>
              <a:buNone/>
            </a:pPr>
            <a:r>
              <a:rPr lang="en-US" sz="1600" b="1">
                <a:solidFill>
                  <a:srgbClr val="424242"/>
                </a:solidFill>
                <a:latin typeface="Bell MT"/>
              </a:rPr>
              <a:t>6.</a:t>
            </a:r>
            <a:r>
              <a:rPr lang="en-US" sz="1600" b="1">
                <a:solidFill>
                  <a:srgbClr val="424242"/>
                </a:solidFill>
                <a:latin typeface="Bell MT"/>
                <a:cs typeface="Times New Roman"/>
              </a:rPr>
              <a:t>   </a:t>
            </a:r>
            <a:r>
              <a:rPr lang="en-US" sz="1600" b="1">
                <a:solidFill>
                  <a:srgbClr val="424242"/>
                </a:solidFill>
                <a:latin typeface="Bell MT"/>
              </a:rPr>
              <a:t>Special Jobs</a:t>
            </a:r>
            <a:br>
              <a:rPr lang="en-US" sz="1600" b="1">
                <a:latin typeface="Bell MT"/>
              </a:rPr>
            </a:br>
            <a:r>
              <a:rPr lang="en-US" sz="1600">
                <a:solidFill>
                  <a:srgbClr val="424242"/>
                </a:solidFill>
                <a:latin typeface="Bell MT"/>
              </a:rPr>
              <a:t>As the cells keep dividing, they start to take on different jobs. Some will become the baby (called the </a:t>
            </a:r>
            <a:r>
              <a:rPr lang="en-US" sz="1600" i="1">
                <a:solidFill>
                  <a:srgbClr val="424242"/>
                </a:solidFill>
                <a:latin typeface="Bell MT"/>
              </a:rPr>
              <a:t>embryo</a:t>
            </a:r>
            <a:r>
              <a:rPr lang="en-US" sz="1600">
                <a:solidFill>
                  <a:srgbClr val="424242"/>
                </a:solidFill>
                <a:latin typeface="Bell MT"/>
              </a:rPr>
              <a:t>), and others will help support it (like the </a:t>
            </a:r>
            <a:r>
              <a:rPr lang="en-US" sz="1600" i="1">
                <a:solidFill>
                  <a:srgbClr val="424242"/>
                </a:solidFill>
                <a:latin typeface="Bell MT"/>
              </a:rPr>
              <a:t>placenta</a:t>
            </a:r>
            <a:r>
              <a:rPr lang="en-US" sz="1600">
                <a:solidFill>
                  <a:srgbClr val="424242"/>
                </a:solidFill>
                <a:latin typeface="Bell MT"/>
              </a:rPr>
              <a:t>).</a:t>
            </a:r>
            <a:endParaRPr lang="en-US" sz="1600">
              <a:latin typeface="Bell MT"/>
            </a:endParaRPr>
          </a:p>
          <a:p>
            <a:pPr>
              <a:buNone/>
            </a:pPr>
            <a:r>
              <a:rPr lang="en-US" sz="1600" b="1">
                <a:solidFill>
                  <a:srgbClr val="424242"/>
                </a:solidFill>
                <a:latin typeface="Bell MT"/>
              </a:rPr>
              <a:t>7.</a:t>
            </a:r>
            <a:r>
              <a:rPr lang="en-US" sz="1600" b="1">
                <a:solidFill>
                  <a:srgbClr val="424242"/>
                </a:solidFill>
                <a:latin typeface="Bell MT"/>
                <a:cs typeface="Times New Roman"/>
              </a:rPr>
              <a:t>   </a:t>
            </a:r>
            <a:r>
              <a:rPr lang="en-US" sz="1600" b="1">
                <a:solidFill>
                  <a:srgbClr val="424242"/>
                </a:solidFill>
                <a:latin typeface="Bell MT"/>
              </a:rPr>
              <a:t>Mitosis</a:t>
            </a:r>
            <a:br>
              <a:rPr lang="en-US" sz="1600" b="1">
                <a:latin typeface="Bell MT"/>
              </a:rPr>
            </a:br>
            <a:r>
              <a:rPr lang="en-US" sz="1600">
                <a:solidFill>
                  <a:srgbClr val="424242"/>
                </a:solidFill>
                <a:latin typeface="Bell MT"/>
              </a:rPr>
              <a:t>All this cell splitting happens through a process called </a:t>
            </a:r>
            <a:r>
              <a:rPr lang="en-US" sz="1600" i="1">
                <a:solidFill>
                  <a:srgbClr val="424242"/>
                </a:solidFill>
                <a:latin typeface="Bell MT"/>
              </a:rPr>
              <a:t>mitosis</a:t>
            </a:r>
            <a:r>
              <a:rPr lang="en-US" sz="1600">
                <a:solidFill>
                  <a:srgbClr val="424242"/>
                </a:solidFill>
                <a:latin typeface="Bell MT"/>
              </a:rPr>
              <a:t>, which makes sure each new cell has the right set of instructions (DNA).</a:t>
            </a:r>
            <a:endParaRPr lang="en-US" sz="1600">
              <a:latin typeface="Bell MT"/>
            </a:endParaRPr>
          </a:p>
          <a:p>
            <a:pPr>
              <a:buNone/>
            </a:pPr>
            <a:endParaRPr lang="en-US" sz="1400" b="1">
              <a:latin typeface="Bell MT"/>
            </a:endParaRPr>
          </a:p>
          <a:p>
            <a:pPr marL="0" indent="0">
              <a:buNone/>
            </a:pPr>
            <a:endParaRPr lang="en-US" b="1">
              <a:latin typeface="Bell MT"/>
            </a:endParaRPr>
          </a:p>
        </p:txBody>
      </p:sp>
      <p:pic>
        <p:nvPicPr>
          <p:cNvPr id="4" name="Picture 3">
            <a:extLst>
              <a:ext uri="{FF2B5EF4-FFF2-40B4-BE49-F238E27FC236}">
                <a16:creationId xmlns:a16="http://schemas.microsoft.com/office/drawing/2014/main" id="{180D9516-1569-9C8C-0B6D-9F21DEF9726F}"/>
              </a:ext>
            </a:extLst>
          </p:cNvPr>
          <p:cNvPicPr>
            <a:picLocks noChangeAspect="1"/>
          </p:cNvPicPr>
          <p:nvPr/>
        </p:nvPicPr>
        <p:blipFill>
          <a:blip r:embed="rId3"/>
          <a:stretch>
            <a:fillRect/>
          </a:stretch>
        </p:blipFill>
        <p:spPr>
          <a:xfrm>
            <a:off x="8585984" y="160663"/>
            <a:ext cx="3438754" cy="2286001"/>
          </a:xfrm>
          <a:prstGeom prst="rect">
            <a:avLst/>
          </a:prstGeom>
        </p:spPr>
      </p:pic>
      <p:pic>
        <p:nvPicPr>
          <p:cNvPr id="6" name="Picture 5" descr="Blue text on a black background&#10;&#10;AI-generated content may be incorrect.">
            <a:extLst>
              <a:ext uri="{FF2B5EF4-FFF2-40B4-BE49-F238E27FC236}">
                <a16:creationId xmlns:a16="http://schemas.microsoft.com/office/drawing/2014/main" id="{4BBEC072-F143-CD20-4F68-CE4A22D88499}"/>
              </a:ext>
            </a:extLst>
          </p:cNvPr>
          <p:cNvPicPr>
            <a:picLocks noChangeAspect="1"/>
          </p:cNvPicPr>
          <p:nvPr/>
        </p:nvPicPr>
        <p:blipFill>
          <a:blip r:embed="rId4"/>
          <a:stretch>
            <a:fillRect/>
          </a:stretch>
        </p:blipFill>
        <p:spPr>
          <a:xfrm>
            <a:off x="10374923" y="6433038"/>
            <a:ext cx="1655885" cy="337040"/>
          </a:xfrm>
          <a:prstGeom prst="rect">
            <a:avLst/>
          </a:prstGeom>
        </p:spPr>
      </p:pic>
    </p:spTree>
    <p:extLst>
      <p:ext uri="{BB962C8B-B14F-4D97-AF65-F5344CB8AC3E}">
        <p14:creationId xmlns:p14="http://schemas.microsoft.com/office/powerpoint/2010/main" val="107413127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38E6ADFFA8D8E94BA20D1CB34FC97C4A" ma:contentTypeVersion="13" ma:contentTypeDescription="Create a new document." ma:contentTypeScope="" ma:versionID="41a09ca30abe2cee0c93beaceb7fe909">
  <xsd:schema xmlns:xsd="http://www.w3.org/2001/XMLSchema" xmlns:xs="http://www.w3.org/2001/XMLSchema" xmlns:p="http://schemas.microsoft.com/office/2006/metadata/properties" xmlns:ns2="d82cacdb-e2d5-4f50-ab75-c38bfc289b61" xmlns:ns3="8a0975ea-992f-4f42-9863-e294ef63a779" targetNamespace="http://schemas.microsoft.com/office/2006/metadata/properties" ma:root="true" ma:fieldsID="277d7927b902babb9f0b2602e50a2ed7" ns2:_="" ns3:_="">
    <xsd:import namespace="d82cacdb-e2d5-4f50-ab75-c38bfc289b61"/>
    <xsd:import namespace="8a0975ea-992f-4f42-9863-e294ef63a779"/>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Location"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82cacdb-e2d5-4f50-ab75-c38bfc289b6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22d929fd-d9d4-4d75-855c-33707737a755"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BillingMetadata" ma:index="20"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a0975ea-992f-4f42-9863-e294ef63a779"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38a6add7-93a7-4d05-926c-89f915d894f5}" ma:internalName="TaxCatchAll" ma:showField="CatchAllData" ma:web="8a0975ea-992f-4f42-9863-e294ef63a77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d82cacdb-e2d5-4f50-ab75-c38bfc289b61">
      <Terms xmlns="http://schemas.microsoft.com/office/infopath/2007/PartnerControls"/>
    </lcf76f155ced4ddcb4097134ff3c332f>
    <TaxCatchAll xmlns="8a0975ea-992f-4f42-9863-e294ef63a779" xsi:nil="true"/>
  </documentManagement>
</p:properties>
</file>

<file path=customXml/itemProps1.xml><?xml version="1.0" encoding="utf-8"?>
<ds:datastoreItem xmlns:ds="http://schemas.openxmlformats.org/officeDocument/2006/customXml" ds:itemID="{7C77B555-3D4E-4568-842C-96B0AA457994}">
  <ds:schemaRefs>
    <ds:schemaRef ds:uri="http://schemas.microsoft.com/sharepoint/v3/contenttype/forms"/>
  </ds:schemaRefs>
</ds:datastoreItem>
</file>

<file path=customXml/itemProps2.xml><?xml version="1.0" encoding="utf-8"?>
<ds:datastoreItem xmlns:ds="http://schemas.openxmlformats.org/officeDocument/2006/customXml" ds:itemID="{59C0350E-FC15-4AA5-B418-4A3A095FE625}">
  <ds:schemaRefs>
    <ds:schemaRef ds:uri="8a0975ea-992f-4f42-9863-e294ef63a779"/>
    <ds:schemaRef ds:uri="d82cacdb-e2d5-4f50-ab75-c38bfc289b6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1DF2D280-0DB3-417D-A371-A2EE06FDF9F5}">
  <ds:schemaRefs>
    <ds:schemaRef ds:uri="8a0975ea-992f-4f42-9863-e294ef63a779"/>
    <ds:schemaRef ds:uri="d82cacdb-e2d5-4f50-ab75-c38bfc289b61"/>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Parcel</Template>
  <Application>Microsoft Office PowerPoint</Application>
  <PresentationFormat>Widescreen</PresentationFormat>
  <Slides>12</Slides>
  <Notes>12</Notes>
  <HiddenSlides>0</HiddenSlide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Office Theme</vt:lpstr>
      <vt:lpstr>Month 1</vt:lpstr>
      <vt:lpstr>PowerPoint Presentation</vt:lpstr>
      <vt:lpstr>PowerPoint Presentation</vt:lpstr>
      <vt:lpstr>PowerPoint Presentation</vt:lpstr>
      <vt:lpstr>PowerPoint Presentation</vt:lpstr>
      <vt:lpstr>PowerPoint Presentation</vt:lpstr>
      <vt:lpstr>PowerPoint Presentation</vt:lpstr>
      <vt:lpstr>                       Supplemental Materials</vt:lpstr>
      <vt:lpstr>How A Pre-born Person Starts to Grow</vt:lpstr>
      <vt:lpstr>Your Life Before Birth </vt:lpstr>
      <vt:lpstr>Discussion Questions</vt:lpstr>
      <vt:lpstr>Resources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Maci Binder</dc:creator>
  <cp:revision>1</cp:revision>
  <dcterms:created xsi:type="dcterms:W3CDTF">2025-07-28T16:35:14Z</dcterms:created>
  <dcterms:modified xsi:type="dcterms:W3CDTF">2026-07-27T17:16:27Z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0x01010038E6ADFFA8D8E94BA20D1CB34FC97C4A</vt:lpwstr>
  </property>
  <property fmtid="{D5CDD505-2E9C-101B-9397-08002B2CF9AE}" pid="3" name="MediaServiceImageTags">
    <vt:lpwstr/>
  </property>
</Properties>
</file>