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56" r:id="rId5"/>
    <p:sldId id="269" r:id="rId6"/>
    <p:sldId id="257" r:id="rId7"/>
    <p:sldId id="270" r:id="rId8"/>
    <p:sldId id="259" r:id="rId9"/>
    <p:sldId id="258" r:id="rId10"/>
    <p:sldId id="264" r:id="rId11"/>
    <p:sldId id="263" r:id="rId12"/>
    <p:sldId id="271" r:id="rId13"/>
    <p:sldId id="272" r:id="rId14"/>
    <p:sldId id="26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4E31EF-F8E6-8141-8BD2-8A82230B9B1B}" v="23" dt="2026-07-27T17:43:32.8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65"/>
    <p:restoredTop sz="94807"/>
  </p:normalViewPr>
  <p:slideViewPr>
    <p:cSldViewPr snapToGrid="0">
      <p:cViewPr varScale="1">
        <p:scale>
          <a:sx n="88" d="100"/>
          <a:sy n="88" d="100"/>
        </p:scale>
        <p:origin x="208" y="6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ci Binder" userId="S::macib@hoac2025.onmicrosoft.com::97bd4c35-1337-4100-ada9-a3fcd7b08695" providerId="AD" clId="Web-{7D4E31EF-F8E6-8141-8BD2-8A82230B9B1B}"/>
    <pc:docChg chg="addSld delSld modSld sldOrd">
      <pc:chgData name="Maci Binder" userId="S::macib@hoac2025.onmicrosoft.com::97bd4c35-1337-4100-ada9-a3fcd7b08695" providerId="AD" clId="Web-{7D4E31EF-F8E6-8141-8BD2-8A82230B9B1B}" dt="2026-07-27T17:51:50.393" v="223"/>
      <pc:docMkLst>
        <pc:docMk/>
      </pc:docMkLst>
      <pc:sldChg chg="modNotes">
        <pc:chgData name="Maci Binder" userId="S::macib@hoac2025.onmicrosoft.com::97bd4c35-1337-4100-ada9-a3fcd7b08695" providerId="AD" clId="Web-{7D4E31EF-F8E6-8141-8BD2-8A82230B9B1B}" dt="2026-07-27T17:47:10.233" v="195"/>
        <pc:sldMkLst>
          <pc:docMk/>
          <pc:sldMk cId="1847103683" sldId="256"/>
        </pc:sldMkLst>
      </pc:sldChg>
      <pc:sldChg chg="modNotes">
        <pc:chgData name="Maci Binder" userId="S::macib@hoac2025.onmicrosoft.com::97bd4c35-1337-4100-ada9-a3fcd7b08695" providerId="AD" clId="Web-{7D4E31EF-F8E6-8141-8BD2-8A82230B9B1B}" dt="2026-07-27T17:47:54.392" v="199"/>
        <pc:sldMkLst>
          <pc:docMk/>
          <pc:sldMk cId="1311788849" sldId="257"/>
        </pc:sldMkLst>
      </pc:sldChg>
      <pc:sldChg chg="modNotes">
        <pc:chgData name="Maci Binder" userId="S::macib@hoac2025.onmicrosoft.com::97bd4c35-1337-4100-ada9-a3fcd7b08695" providerId="AD" clId="Web-{7D4E31EF-F8E6-8141-8BD2-8A82230B9B1B}" dt="2026-07-27T17:49:45.244" v="211"/>
        <pc:sldMkLst>
          <pc:docMk/>
          <pc:sldMk cId="1179152824" sldId="258"/>
        </pc:sldMkLst>
      </pc:sldChg>
      <pc:sldChg chg="modNotes">
        <pc:chgData name="Maci Binder" userId="S::macib@hoac2025.onmicrosoft.com::97bd4c35-1337-4100-ada9-a3fcd7b08695" providerId="AD" clId="Web-{7D4E31EF-F8E6-8141-8BD2-8A82230B9B1B}" dt="2026-07-27T17:49:10.569" v="208"/>
        <pc:sldMkLst>
          <pc:docMk/>
          <pc:sldMk cId="846692665" sldId="259"/>
        </pc:sldMkLst>
      </pc:sldChg>
      <pc:sldChg chg="modNotes">
        <pc:chgData name="Maci Binder" userId="S::macib@hoac2025.onmicrosoft.com::97bd4c35-1337-4100-ada9-a3fcd7b08695" providerId="AD" clId="Web-{7D4E31EF-F8E6-8141-8BD2-8A82230B9B1B}" dt="2026-07-27T17:51:18.641" v="219"/>
        <pc:sldMkLst>
          <pc:docMk/>
          <pc:sldMk cId="435703253" sldId="263"/>
        </pc:sldMkLst>
      </pc:sldChg>
      <pc:sldChg chg="modNotes">
        <pc:chgData name="Maci Binder" userId="S::macib@hoac2025.onmicrosoft.com::97bd4c35-1337-4100-ada9-a3fcd7b08695" providerId="AD" clId="Web-{7D4E31EF-F8E6-8141-8BD2-8A82230B9B1B}" dt="2026-07-27T17:50:22.559" v="215"/>
        <pc:sldMkLst>
          <pc:docMk/>
          <pc:sldMk cId="211371834" sldId="264"/>
        </pc:sldMkLst>
      </pc:sldChg>
      <pc:sldChg chg="del">
        <pc:chgData name="Maci Binder" userId="S::macib@hoac2025.onmicrosoft.com::97bd4c35-1337-4100-ada9-a3fcd7b08695" providerId="AD" clId="Web-{7D4E31EF-F8E6-8141-8BD2-8A82230B9B1B}" dt="2026-07-27T16:58:26.760" v="0"/>
        <pc:sldMkLst>
          <pc:docMk/>
          <pc:sldMk cId="3930253133" sldId="265"/>
        </pc:sldMkLst>
      </pc:sldChg>
      <pc:sldChg chg="modNotes">
        <pc:chgData name="Maci Binder" userId="S::macib@hoac2025.onmicrosoft.com::97bd4c35-1337-4100-ada9-a3fcd7b08695" providerId="AD" clId="Web-{7D4E31EF-F8E6-8141-8BD2-8A82230B9B1B}" dt="2026-07-27T17:47:33.391" v="197"/>
        <pc:sldMkLst>
          <pc:docMk/>
          <pc:sldMk cId="228673772" sldId="269"/>
        </pc:sldMkLst>
      </pc:sldChg>
      <pc:sldChg chg="modNotes">
        <pc:chgData name="Maci Binder" userId="S::macib@hoac2025.onmicrosoft.com::97bd4c35-1337-4100-ada9-a3fcd7b08695" providerId="AD" clId="Web-{7D4E31EF-F8E6-8141-8BD2-8A82230B9B1B}" dt="2026-07-27T17:48:36.958" v="204"/>
        <pc:sldMkLst>
          <pc:docMk/>
          <pc:sldMk cId="556971806" sldId="270"/>
        </pc:sldMkLst>
      </pc:sldChg>
      <pc:sldChg chg="add ord replId modNotes">
        <pc:chgData name="Maci Binder" userId="S::macib@hoac2025.onmicrosoft.com::97bd4c35-1337-4100-ada9-a3fcd7b08695" providerId="AD" clId="Web-{7D4E31EF-F8E6-8141-8BD2-8A82230B9B1B}" dt="2026-07-27T17:51:50.393" v="223"/>
        <pc:sldMkLst>
          <pc:docMk/>
          <pc:sldMk cId="3816714600" sldId="271"/>
        </pc:sldMkLst>
      </pc:sldChg>
      <pc:sldChg chg="addSp delSp modSp new mod ord setBg modClrScheme chgLayout modNotes">
        <pc:chgData name="Maci Binder" userId="S::macib@hoac2025.onmicrosoft.com::97bd4c35-1337-4100-ada9-a3fcd7b08695" providerId="AD" clId="Web-{7D4E31EF-F8E6-8141-8BD2-8A82230B9B1B}" dt="2026-07-27T17:43:32.874" v="191"/>
        <pc:sldMkLst>
          <pc:docMk/>
          <pc:sldMk cId="707748816" sldId="272"/>
        </pc:sldMkLst>
        <pc:spChg chg="mod ord">
          <ac:chgData name="Maci Binder" userId="S::macib@hoac2025.onmicrosoft.com::97bd4c35-1337-4100-ada9-a3fcd7b08695" providerId="AD" clId="Web-{7D4E31EF-F8E6-8141-8BD2-8A82230B9B1B}" dt="2026-07-27T17:42:36.730" v="149" actId="20577"/>
          <ac:spMkLst>
            <pc:docMk/>
            <pc:sldMk cId="707748816" sldId="272"/>
            <ac:spMk id="2" creationId="{FEF92315-80EF-F5D3-7E3A-C352EE1C0B6C}"/>
          </ac:spMkLst>
        </pc:spChg>
        <pc:spChg chg="del">
          <ac:chgData name="Maci Binder" userId="S::macib@hoac2025.onmicrosoft.com::97bd4c35-1337-4100-ada9-a3fcd7b08695" providerId="AD" clId="Web-{7D4E31EF-F8E6-8141-8BD2-8A82230B9B1B}" dt="2026-07-27T17:40:48.082" v="137"/>
          <ac:spMkLst>
            <pc:docMk/>
            <pc:sldMk cId="707748816" sldId="272"/>
            <ac:spMk id="3" creationId="{EE170BC4-74BD-3A2F-8BBF-26B1260D9B3F}"/>
          </ac:spMkLst>
        </pc:spChg>
        <pc:picChg chg="add mod">
          <ac:chgData name="Maci Binder" userId="S::macib@hoac2025.onmicrosoft.com::97bd4c35-1337-4100-ada9-a3fcd7b08695" providerId="AD" clId="Web-{7D4E31EF-F8E6-8141-8BD2-8A82230B9B1B}" dt="2026-07-27T17:43:18.576" v="190" actId="14100"/>
          <ac:picMkLst>
            <pc:docMk/>
            <pc:sldMk cId="707748816" sldId="272"/>
            <ac:picMk id="5" creationId="{E64637E7-2C82-018E-7F72-4EC9D27F9BAC}"/>
          </ac:picMkLst>
        </pc:picChg>
      </pc:sldChg>
    </pc:docChg>
  </pc:docChgLst>
  <pc:docChgLst>
    <pc:chgData name="Maci Binder" userId="S::macib@hoac2025.onmicrosoft.com::97bd4c35-1337-4100-ada9-a3fcd7b08695" providerId="AD" clId="Web-{1007C4BB-188C-7A51-E399-4CAD3D0B733F}"/>
    <pc:docChg chg="addSld delSld modSld">
      <pc:chgData name="Maci Binder" userId="S::macib@hoac2025.onmicrosoft.com::97bd4c35-1337-4100-ada9-a3fcd7b08695" providerId="AD" clId="Web-{1007C4BB-188C-7A51-E399-4CAD3D0B733F}" dt="2026-07-24T02:27:53.717" v="135" actId="1076"/>
      <pc:docMkLst>
        <pc:docMk/>
      </pc:docMkLst>
      <pc:sldChg chg="modNotes">
        <pc:chgData name="Maci Binder" userId="S::macib@hoac2025.onmicrosoft.com::97bd4c35-1337-4100-ada9-a3fcd7b08695" providerId="AD" clId="Web-{1007C4BB-188C-7A51-E399-4CAD3D0B733F}" dt="2026-07-24T02:07:04.833" v="6"/>
        <pc:sldMkLst>
          <pc:docMk/>
          <pc:sldMk cId="1847103683" sldId="256"/>
        </pc:sldMkLst>
      </pc:sldChg>
      <pc:sldChg chg="modNotes">
        <pc:chgData name="Maci Binder" userId="S::macib@hoac2025.onmicrosoft.com::97bd4c35-1337-4100-ada9-a3fcd7b08695" providerId="AD" clId="Web-{1007C4BB-188C-7A51-E399-4CAD3D0B733F}" dt="2026-07-24T02:14:58.381" v="59"/>
        <pc:sldMkLst>
          <pc:docMk/>
          <pc:sldMk cId="1311788849" sldId="257"/>
        </pc:sldMkLst>
      </pc:sldChg>
      <pc:sldChg chg="modNotes">
        <pc:chgData name="Maci Binder" userId="S::macib@hoac2025.onmicrosoft.com::97bd4c35-1337-4100-ada9-a3fcd7b08695" providerId="AD" clId="Web-{1007C4BB-188C-7A51-E399-4CAD3D0B733F}" dt="2026-07-24T02:21:07.982" v="107"/>
        <pc:sldMkLst>
          <pc:docMk/>
          <pc:sldMk cId="1179152824" sldId="258"/>
        </pc:sldMkLst>
      </pc:sldChg>
      <pc:sldChg chg="modNotes">
        <pc:chgData name="Maci Binder" userId="S::macib@hoac2025.onmicrosoft.com::97bd4c35-1337-4100-ada9-a3fcd7b08695" providerId="AD" clId="Web-{1007C4BB-188C-7A51-E399-4CAD3D0B733F}" dt="2026-07-24T02:19:01.700" v="85"/>
        <pc:sldMkLst>
          <pc:docMk/>
          <pc:sldMk cId="846692665" sldId="259"/>
        </pc:sldMkLst>
      </pc:sldChg>
      <pc:sldChg chg="addSp delSp modSp modNotes">
        <pc:chgData name="Maci Binder" userId="S::macib@hoac2025.onmicrosoft.com::97bd4c35-1337-4100-ada9-a3fcd7b08695" providerId="AD" clId="Web-{1007C4BB-188C-7A51-E399-4CAD3D0B733F}" dt="2026-07-24T02:27:53.717" v="135" actId="1076"/>
        <pc:sldMkLst>
          <pc:docMk/>
          <pc:sldMk cId="435703253" sldId="263"/>
        </pc:sldMkLst>
        <pc:picChg chg="add mod">
          <ac:chgData name="Maci Binder" userId="S::macib@hoac2025.onmicrosoft.com::97bd4c35-1337-4100-ada9-a3fcd7b08695" providerId="AD" clId="Web-{1007C4BB-188C-7A51-E399-4CAD3D0B733F}" dt="2026-07-24T02:27:53.717" v="135" actId="1076"/>
          <ac:picMkLst>
            <pc:docMk/>
            <pc:sldMk cId="435703253" sldId="263"/>
            <ac:picMk id="4" creationId="{1E2B174E-6186-9F09-E6C2-37A5A657CBB7}"/>
          </ac:picMkLst>
        </pc:picChg>
      </pc:sldChg>
      <pc:sldChg chg="modNotes">
        <pc:chgData name="Maci Binder" userId="S::macib@hoac2025.onmicrosoft.com::97bd4c35-1337-4100-ada9-a3fcd7b08695" providerId="AD" clId="Web-{1007C4BB-188C-7A51-E399-4CAD3D0B733F}" dt="2026-07-24T02:22:36.982" v="110"/>
        <pc:sldMkLst>
          <pc:docMk/>
          <pc:sldMk cId="211371834" sldId="264"/>
        </pc:sldMkLst>
      </pc:sldChg>
      <pc:sldChg chg="addSp delSp modSp new mod setBg modClrScheme addAnim chgLayout modNotes">
        <pc:chgData name="Maci Binder" userId="S::macib@hoac2025.onmicrosoft.com::97bd4c35-1337-4100-ada9-a3fcd7b08695" providerId="AD" clId="Web-{1007C4BB-188C-7A51-E399-4CAD3D0B733F}" dt="2026-07-24T02:25:25.842" v="122" actId="1076"/>
        <pc:sldMkLst>
          <pc:docMk/>
          <pc:sldMk cId="228673772" sldId="269"/>
        </pc:sldMkLst>
        <pc:spChg chg="add mod">
          <ac:chgData name="Maci Binder" userId="S::macib@hoac2025.onmicrosoft.com::97bd4c35-1337-4100-ada9-a3fcd7b08695" providerId="AD" clId="Web-{1007C4BB-188C-7A51-E399-4CAD3D0B733F}" dt="2026-07-24T02:09:28.552" v="30" actId="1076"/>
          <ac:spMkLst>
            <pc:docMk/>
            <pc:sldMk cId="228673772" sldId="269"/>
            <ac:spMk id="6" creationId="{366B05C8-F809-FDCE-1B82-4402E9FAA4FB}"/>
          </ac:spMkLst>
        </pc:spChg>
        <pc:spChg chg="add mod">
          <ac:chgData name="Maci Binder" userId="S::macib@hoac2025.onmicrosoft.com::97bd4c35-1337-4100-ada9-a3fcd7b08695" providerId="AD" clId="Web-{1007C4BB-188C-7A51-E399-4CAD3D0B733F}" dt="2026-07-24T02:10:01.802" v="46" actId="20577"/>
          <ac:spMkLst>
            <pc:docMk/>
            <pc:sldMk cId="228673772" sldId="269"/>
            <ac:spMk id="8" creationId="{5D074073-13B2-9DCE-53C5-9180BB784A37}"/>
          </ac:spMkLst>
        </pc:spChg>
        <pc:spChg chg="add mod">
          <ac:chgData name="Maci Binder" userId="S::macib@hoac2025.onmicrosoft.com::97bd4c35-1337-4100-ada9-a3fcd7b08695" providerId="AD" clId="Web-{1007C4BB-188C-7A51-E399-4CAD3D0B733F}" dt="2026-07-24T02:11:03.427" v="51" actId="20577"/>
          <ac:spMkLst>
            <pc:docMk/>
            <pc:sldMk cId="228673772" sldId="269"/>
            <ac:spMk id="9" creationId="{DDFB5855-D960-476B-5CB1-58AADDD71ABE}"/>
          </ac:spMkLst>
        </pc:spChg>
        <pc:picChg chg="add mod">
          <ac:chgData name="Maci Binder" userId="S::macib@hoac2025.onmicrosoft.com::97bd4c35-1337-4100-ada9-a3fcd7b08695" providerId="AD" clId="Web-{1007C4BB-188C-7A51-E399-4CAD3D0B733F}" dt="2026-07-24T02:10:44.724" v="49" actId="1076"/>
          <ac:picMkLst>
            <pc:docMk/>
            <pc:sldMk cId="228673772" sldId="269"/>
            <ac:picMk id="5" creationId="{B7711AA0-2C69-88A6-4A06-B9B1B8B8BB74}"/>
          </ac:picMkLst>
        </pc:picChg>
        <pc:picChg chg="add mod">
          <ac:chgData name="Maci Binder" userId="S::macib@hoac2025.onmicrosoft.com::97bd4c35-1337-4100-ada9-a3fcd7b08695" providerId="AD" clId="Web-{1007C4BB-188C-7A51-E399-4CAD3D0B733F}" dt="2026-07-24T02:25:25.842" v="122" actId="1076"/>
          <ac:picMkLst>
            <pc:docMk/>
            <pc:sldMk cId="228673772" sldId="269"/>
            <ac:picMk id="11" creationId="{C177980D-9C9F-EE43-B226-6C4E044A55A9}"/>
          </ac:picMkLst>
        </pc:picChg>
      </pc:sldChg>
      <pc:sldChg chg="addSp modSp new mod setBg addAnim modNotes">
        <pc:chgData name="Maci Binder" userId="S::macib@hoac2025.onmicrosoft.com::97bd4c35-1337-4100-ada9-a3fcd7b08695" providerId="AD" clId="Web-{1007C4BB-188C-7A51-E399-4CAD3D0B733F}" dt="2026-07-24T02:17:27.200" v="76"/>
        <pc:sldMkLst>
          <pc:docMk/>
          <pc:sldMk cId="556971806" sldId="270"/>
        </pc:sldMkLst>
        <pc:picChg chg="add">
          <ac:chgData name="Maci Binder" userId="S::macib@hoac2025.onmicrosoft.com::97bd4c35-1337-4100-ada9-a3fcd7b08695" providerId="AD" clId="Web-{1007C4BB-188C-7A51-E399-4CAD3D0B733F}" dt="2026-07-24T02:15:35.647" v="61"/>
          <ac:picMkLst>
            <pc:docMk/>
            <pc:sldMk cId="556971806" sldId="270"/>
            <ac:picMk id="3" creationId="{5672E25A-AFFB-1D44-D16A-15E49D16099C}"/>
          </ac:picMkLst>
        </pc:picChg>
        <pc:picChg chg="add mod">
          <ac:chgData name="Maci Binder" userId="S::macib@hoac2025.onmicrosoft.com::97bd4c35-1337-4100-ada9-a3fcd7b08695" providerId="AD" clId="Web-{1007C4BB-188C-7A51-E399-4CAD3D0B733F}" dt="2026-07-24T02:16:32.012" v="66" actId="1076"/>
          <ac:picMkLst>
            <pc:docMk/>
            <pc:sldMk cId="556971806" sldId="270"/>
            <ac:picMk id="5" creationId="{E25E2A4D-730F-C4AB-8191-B69E01833F7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4F5772-3A1E-CC41-B3C7-BCFD4AD9B233}"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BDE6F-E07A-154F-A586-51DE07924615}" type="slidenum">
              <a:rPr lang="en-US" smtClean="0"/>
              <a:t>‹#›</a:t>
            </a:fld>
            <a:endParaRPr lang="en-US"/>
          </a:p>
        </p:txBody>
      </p:sp>
    </p:spTree>
    <p:extLst>
      <p:ext uri="{BB962C8B-B14F-4D97-AF65-F5344CB8AC3E}">
        <p14:creationId xmlns:p14="http://schemas.microsoft.com/office/powerpoint/2010/main" val="222424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t>In month two, the pre-born person will be rapidly developing all the essential limbs and organs that allow us to live and move in the world outside the womb.</a:t>
            </a:r>
            <a:endParaRPr lang="en-US">
              <a:highlight>
                <a:srgbClr val="C6C6C6"/>
              </a:highlight>
            </a:endParaRPr>
          </a:p>
          <a:p>
            <a:pPr marL="171450" indent="-171450">
              <a:buFont typeface="Symbol"/>
              <a:buChar char="•"/>
            </a:pPr>
            <a:r>
              <a:rPr lang="en-US"/>
              <a:t>Recall from last month, that at this stage, the heart of the pre-born person is already beating. If you recall, it started beating at just 19-22 days (about 3 weeks). </a:t>
            </a:r>
            <a:endParaRPr lang="en-US">
              <a:highlight>
                <a:srgbClr val="C6C6C6"/>
              </a:highlight>
            </a:endParaRPr>
          </a:p>
          <a:p>
            <a:endParaRPr lang="en-US" dirty="0"/>
          </a:p>
        </p:txBody>
      </p:sp>
      <p:sp>
        <p:nvSpPr>
          <p:cNvPr id="4" name="Slide Number Placeholder 3"/>
          <p:cNvSpPr>
            <a:spLocks noGrp="1"/>
          </p:cNvSpPr>
          <p:nvPr>
            <p:ph type="sldNum" sz="quarter" idx="5"/>
          </p:nvPr>
        </p:nvSpPr>
        <p:spPr/>
        <p:txBody>
          <a:bodyPr/>
          <a:lstStyle/>
          <a:p>
            <a:fld id="{99FBDE6F-E07A-154F-A586-51DE07924615}" type="slidenum">
              <a:rPr lang="en-US" smtClean="0"/>
              <a:t>1</a:t>
            </a:fld>
            <a:endParaRPr lang="en-US"/>
          </a:p>
        </p:txBody>
      </p:sp>
    </p:spTree>
    <p:extLst>
      <p:ext uri="{BB962C8B-B14F-4D97-AF65-F5344CB8AC3E}">
        <p14:creationId xmlns:p14="http://schemas.microsoft.com/office/powerpoint/2010/main" val="3227793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TEACHERS PLEASE REFER TO TEACHING GUIDE FOR DISCUSSION QUESTIONS.</a:t>
            </a:r>
          </a:p>
        </p:txBody>
      </p:sp>
      <p:sp>
        <p:nvSpPr>
          <p:cNvPr id="4" name="Slide Number Placeholder 3"/>
          <p:cNvSpPr>
            <a:spLocks noGrp="1"/>
          </p:cNvSpPr>
          <p:nvPr>
            <p:ph type="sldNum" sz="quarter" idx="5"/>
          </p:nvPr>
        </p:nvSpPr>
        <p:spPr/>
        <p:txBody>
          <a:bodyPr/>
          <a:lstStyle/>
          <a:p>
            <a:fld id="{99FBDE6F-E07A-154F-A586-51DE07924615}" type="slidenum">
              <a:rPr lang="en-US" smtClean="0"/>
              <a:t>10</a:t>
            </a:fld>
            <a:endParaRPr lang="en-US"/>
          </a:p>
        </p:txBody>
      </p:sp>
    </p:spTree>
    <p:extLst>
      <p:ext uri="{BB962C8B-B14F-4D97-AF65-F5344CB8AC3E}">
        <p14:creationId xmlns:p14="http://schemas.microsoft.com/office/powerpoint/2010/main" val="1333446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0C363-C330-55E0-046E-66E817608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06CD3-F664-1AA4-CE69-DF8391447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0E8BD-0030-C74C-011D-894AEAD0A309}"/>
              </a:ext>
            </a:extLst>
          </p:cNvPr>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3FC711B-10BA-F8E0-1C71-413CA4B2FCA3}"/>
              </a:ext>
            </a:extLst>
          </p:cNvPr>
          <p:cNvSpPr>
            <a:spLocks noGrp="1"/>
          </p:cNvSpPr>
          <p:nvPr>
            <p:ph type="sldNum" sz="quarter" idx="5"/>
          </p:nvPr>
        </p:nvSpPr>
        <p:spPr/>
        <p:txBody>
          <a:bodyPr/>
          <a:lstStyle/>
          <a:p>
            <a:fld id="{99FBDE6F-E07A-154F-A586-51DE07924615}" type="slidenum">
              <a:rPr lang="en-US" smtClean="0"/>
              <a:t>9</a:t>
            </a:fld>
            <a:endParaRPr lang="en-US"/>
          </a:p>
        </p:txBody>
      </p:sp>
    </p:spTree>
    <p:extLst>
      <p:ext uri="{BB962C8B-B14F-4D97-AF65-F5344CB8AC3E}">
        <p14:creationId xmlns:p14="http://schemas.microsoft.com/office/powerpoint/2010/main" val="2760609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r>
              <a:rPr lang="en-US"/>
              <a:t>During this month, that same heartbeat can be heard and seen through ultrasound technology. This is the slide that we are going to start with – seeing the pre-born person’s heartbeat on ultrasound at just 3 weeks 6 days.</a:t>
            </a:r>
            <a:endParaRPr lang="en-US" dirty="0">
              <a:highlight>
                <a:srgbClr val="C6C6C6"/>
              </a:highlight>
            </a:endParaRPr>
          </a:p>
          <a:p>
            <a:pPr>
              <a:buFont typeface="Arial"/>
              <a:buChar char="•"/>
            </a:pPr>
            <a:endParaRPr lang="en-US" dirty="0">
              <a:highlight>
                <a:srgbClr val="C6C6C6"/>
              </a:highlight>
            </a:endParaRPr>
          </a:p>
          <a:p>
            <a:pPr>
              <a:buFont typeface="Arial"/>
              <a:buChar char="•"/>
            </a:pPr>
            <a:r>
              <a:rPr lang="en-US"/>
              <a:t>This is a 6 second video. </a:t>
            </a:r>
            <a:r>
              <a:rPr lang="en-US" i="1"/>
              <a:t>Give your students the challenge of raising their hands as soon as they see the heart movement. Consider playing the video several times. </a:t>
            </a:r>
            <a:endParaRPr lang="en-US" dirty="0">
              <a:highlight>
                <a:srgbClr val="C6C6C6"/>
              </a:highlight>
            </a:endParaRPr>
          </a:p>
          <a:p>
            <a:pPr>
              <a:buFont typeface="Arial"/>
              <a:buChar char="•"/>
            </a:pPr>
            <a:endParaRPr lang="en-US" dirty="0"/>
          </a:p>
          <a:p>
            <a:pPr marL="171450" indent="-171450">
              <a:buFont typeface="Arial"/>
              <a:buChar char="•"/>
            </a:pPr>
            <a:endParaRPr lang="en-US" i="1" dirty="0">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2</a:t>
            </a:fld>
            <a:endParaRPr lang="en-US"/>
          </a:p>
        </p:txBody>
      </p:sp>
    </p:spTree>
    <p:extLst>
      <p:ext uri="{BB962C8B-B14F-4D97-AF65-F5344CB8AC3E}">
        <p14:creationId xmlns:p14="http://schemas.microsoft.com/office/powerpoint/2010/main" val="2313102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highlight>
                  <a:srgbClr val="C6C6C6"/>
                </a:highlight>
              </a:rPr>
              <a:t>This is a closer look at what you looked like when your heart was first beating, and you were referred to as an </a:t>
            </a:r>
            <a:r>
              <a:rPr lang="en-US" i="1">
                <a:highlight>
                  <a:srgbClr val="C6C6C6"/>
                </a:highlight>
              </a:rPr>
              <a:t>embryo. </a:t>
            </a:r>
            <a:endParaRPr lang="en-US">
              <a:highlight>
                <a:srgbClr val="C6C6C6"/>
              </a:highlight>
            </a:endParaRPr>
          </a:p>
          <a:p>
            <a:pPr marL="171450" indent="-171450">
              <a:buFont typeface="Symbol"/>
              <a:buChar char="•"/>
            </a:pPr>
            <a:r>
              <a:rPr lang="en-US">
                <a:highlight>
                  <a:srgbClr val="C6C6C6"/>
                </a:highlight>
              </a:rPr>
              <a:t>The structures needed for the ears, eyes, and mouth are also forming at this stage of development.</a:t>
            </a:r>
          </a:p>
          <a:p>
            <a:endParaRPr lang="en-US" dirty="0">
              <a:highlight>
                <a:srgbClr val="C6C6C6"/>
              </a:highlight>
            </a:endParaRPr>
          </a:p>
          <a:p>
            <a:endParaRPr lang="en-US" dirty="0"/>
          </a:p>
          <a:p>
            <a:pPr fontAlgn="base"/>
            <a:endParaRPr lang="en-US"/>
          </a:p>
        </p:txBody>
      </p:sp>
      <p:sp>
        <p:nvSpPr>
          <p:cNvPr id="4" name="Slide Number Placeholder 3"/>
          <p:cNvSpPr>
            <a:spLocks noGrp="1"/>
          </p:cNvSpPr>
          <p:nvPr>
            <p:ph type="sldNum" sz="quarter" idx="5"/>
          </p:nvPr>
        </p:nvSpPr>
        <p:spPr/>
        <p:txBody>
          <a:bodyPr/>
          <a:lstStyle/>
          <a:p>
            <a:fld id="{99FBDE6F-E07A-154F-A586-51DE07924615}" type="slidenum">
              <a:rPr lang="en-US" smtClean="0"/>
              <a:t>3</a:t>
            </a:fld>
            <a:endParaRPr lang="en-US"/>
          </a:p>
        </p:txBody>
      </p:sp>
    </p:spTree>
    <p:extLst>
      <p:ext uri="{BB962C8B-B14F-4D97-AF65-F5344CB8AC3E}">
        <p14:creationId xmlns:p14="http://schemas.microsoft.com/office/powerpoint/2010/main" val="1271352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Symbol"/>
              <a:buChar char="•"/>
            </a:pPr>
            <a:r>
              <a:rPr lang="en-US"/>
              <a:t>The </a:t>
            </a:r>
            <a:r>
              <a:rPr lang="en-US" i="1"/>
              <a:t>embryo</a:t>
            </a:r>
            <a:r>
              <a:rPr lang="en-US"/>
              <a:t> is composed of three layers: </a:t>
            </a:r>
            <a:endParaRPr lang="en-US" dirty="0">
              <a:highlight>
                <a:srgbClr val="C6C6C6"/>
              </a:highlight>
            </a:endParaRPr>
          </a:p>
          <a:p>
            <a:pPr lvl="1">
              <a:buFont typeface="Symbol"/>
              <a:buChar char="○"/>
            </a:pPr>
            <a:r>
              <a:rPr lang="en-US" b="1" u="sng"/>
              <a:t>ECTODERM</a:t>
            </a:r>
            <a:r>
              <a:rPr lang="en-US"/>
              <a:t>: </a:t>
            </a:r>
            <a:r>
              <a:rPr lang="en-US" i="1"/>
              <a:t>Develops skin, nervous system, eyes, and inner ear.</a:t>
            </a:r>
            <a:r>
              <a:rPr lang="en-US" dirty="0"/>
              <a:t> </a:t>
            </a:r>
            <a:endParaRPr lang="en-US" dirty="0">
              <a:highlight>
                <a:srgbClr val="C6C6C6"/>
              </a:highlight>
            </a:endParaRPr>
          </a:p>
          <a:p>
            <a:pPr lvl="1">
              <a:buFont typeface="Symbol"/>
              <a:buChar char="○"/>
            </a:pPr>
            <a:r>
              <a:rPr lang="en-US" b="1" u="sng"/>
              <a:t>MESODERM</a:t>
            </a:r>
            <a:r>
              <a:rPr lang="en-US"/>
              <a:t>: </a:t>
            </a:r>
            <a:r>
              <a:rPr lang="en-US" i="1"/>
              <a:t>Forms the heart, circulatory system, bones, ligaments, kidneys, and reproductive system. </a:t>
            </a:r>
            <a:endParaRPr lang="en-US" dirty="0">
              <a:highlight>
                <a:srgbClr val="C6C6C6"/>
              </a:highlight>
            </a:endParaRPr>
          </a:p>
          <a:p>
            <a:pPr lvl="1">
              <a:buFont typeface="Symbol"/>
              <a:buChar char="○"/>
            </a:pPr>
            <a:r>
              <a:rPr lang="en-US" b="1" u="sng"/>
              <a:t>ENDODERM</a:t>
            </a:r>
            <a:r>
              <a:rPr lang="en-US"/>
              <a:t>: </a:t>
            </a:r>
            <a:r>
              <a:rPr lang="en-US" i="1"/>
              <a:t>Becomes lungs and intestines.</a:t>
            </a:r>
            <a:endParaRPr lang="en-US" dirty="0">
              <a:highlight>
                <a:srgbClr val="C6C6C6"/>
              </a:highlight>
            </a:endParaRPr>
          </a:p>
          <a:p>
            <a:pPr lvl="1">
              <a:buFont typeface="Arial"/>
              <a:buChar char="•"/>
            </a:pPr>
            <a:endParaRPr lang="en-US" dirty="0">
              <a:highlight>
                <a:srgbClr val="C6C6C6"/>
              </a:highlight>
            </a:endParaRPr>
          </a:p>
          <a:p>
            <a:pPr lvl="1">
              <a:buFont typeface="Arial"/>
              <a:buChar char="•"/>
            </a:pPr>
            <a:r>
              <a:rPr lang="en-US"/>
              <a:t>We are now going to watch this 1 ½ minute video that shares about the formation of the ectoderm, mesoderm, and endoderm.</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4</a:t>
            </a:fld>
            <a:endParaRPr lang="en-US"/>
          </a:p>
        </p:txBody>
      </p:sp>
    </p:spTree>
    <p:extLst>
      <p:ext uri="{BB962C8B-B14F-4D97-AF65-F5344CB8AC3E}">
        <p14:creationId xmlns:p14="http://schemas.microsoft.com/office/powerpoint/2010/main" val="113590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2721E-F617-E3A9-A348-E5B249E92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2C574-9071-DBFD-576A-0878A6ED9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9E878-B932-95CC-A0E7-64455D167CEA}"/>
              </a:ext>
            </a:extLst>
          </p:cNvPr>
          <p:cNvSpPr>
            <a:spLocks noGrp="1"/>
          </p:cNvSpPr>
          <p:nvPr>
            <p:ph type="body" idx="1"/>
          </p:nvPr>
        </p:nvSpPr>
        <p:spPr/>
        <p:txBody>
          <a:bodyPr/>
          <a:lstStyle/>
          <a:p>
            <a:pPr>
              <a:buFont typeface="Symbol"/>
              <a:buChar char="•"/>
            </a:pPr>
            <a:r>
              <a:rPr lang="en-US"/>
              <a:t>As we can see in this incredible imagery, a lot of growth is happening here in Month 2.</a:t>
            </a:r>
            <a:endParaRPr lang="en-US">
              <a:highlight>
                <a:srgbClr val="C6C6C6"/>
              </a:highlight>
            </a:endParaRPr>
          </a:p>
          <a:p>
            <a:pPr>
              <a:buFont typeface="Symbol"/>
              <a:buChar char="•"/>
            </a:pPr>
            <a:r>
              <a:rPr lang="en-US"/>
              <a:t>5 weeks after conception: </a:t>
            </a:r>
            <a:endParaRPr lang="en-US">
              <a:highlight>
                <a:srgbClr val="C6C6C6"/>
              </a:highlight>
            </a:endParaRPr>
          </a:p>
          <a:p>
            <a:pPr lvl="1">
              <a:buFont typeface="Courier New"/>
              <a:buChar char="○"/>
            </a:pPr>
            <a:r>
              <a:rPr lang="en-US"/>
              <a:t>The face and brain continue to develop. </a:t>
            </a:r>
            <a:endParaRPr lang="en-US">
              <a:highlight>
                <a:srgbClr val="C6C6C6"/>
              </a:highlight>
            </a:endParaRPr>
          </a:p>
          <a:p>
            <a:pPr lvl="1">
              <a:buFont typeface="Courier New"/>
              <a:buChar char="○"/>
            </a:pPr>
            <a:r>
              <a:rPr lang="en-US"/>
              <a:t>Limb buds appear; legs begin forming; arms and feet resemble paddles. </a:t>
            </a:r>
            <a:endParaRPr lang="en-US">
              <a:highlight>
                <a:srgbClr val="C6C6C6"/>
              </a:highlight>
            </a:endParaRPr>
          </a:p>
          <a:p>
            <a:pPr lvl="1">
              <a:buFont typeface="Courier New"/>
              <a:buChar char="○"/>
            </a:pPr>
            <a:r>
              <a:rPr lang="en-US"/>
              <a:t>The umbilical cord – evident in this photo – sustains life. Who knows what the umbilical cord brings to the pre-born person?  (answer: it brings nutrients and oxygen from the mother to the pre-born person) When the baby is born, the umbilical cord is severed, and what mark do we all have to show where this lifeline was? (answer: belly button) It is important to note that when the cord is cut, it does not hurt the baby as it contains no sensory nerves.  Just like when you trim your fingernails, it does not hurt.  It is the same with the cutting of the umbilical cord. </a:t>
            </a:r>
            <a:endParaRPr lang="en-US">
              <a:highlight>
                <a:srgbClr val="C6C6C6"/>
              </a:highlight>
            </a:endParaRPr>
          </a:p>
        </p:txBody>
      </p:sp>
      <p:sp>
        <p:nvSpPr>
          <p:cNvPr id="4" name="Slide Number Placeholder 3">
            <a:extLst>
              <a:ext uri="{FF2B5EF4-FFF2-40B4-BE49-F238E27FC236}">
                <a16:creationId xmlns:a16="http://schemas.microsoft.com/office/drawing/2014/main" id="{2243AA96-856C-DC31-311F-D16D6F1699D6}"/>
              </a:ext>
            </a:extLst>
          </p:cNvPr>
          <p:cNvSpPr>
            <a:spLocks noGrp="1"/>
          </p:cNvSpPr>
          <p:nvPr>
            <p:ph type="sldNum" sz="quarter" idx="5"/>
          </p:nvPr>
        </p:nvSpPr>
        <p:spPr/>
        <p:txBody>
          <a:bodyPr/>
          <a:lstStyle/>
          <a:p>
            <a:fld id="{99FBDE6F-E07A-154F-A586-51DE07924615}" type="slidenum">
              <a:rPr lang="en-US" smtClean="0"/>
              <a:t>5</a:t>
            </a:fld>
            <a:endParaRPr lang="en-US"/>
          </a:p>
        </p:txBody>
      </p:sp>
    </p:spTree>
    <p:extLst>
      <p:ext uri="{BB962C8B-B14F-4D97-AF65-F5344CB8AC3E}">
        <p14:creationId xmlns:p14="http://schemas.microsoft.com/office/powerpoint/2010/main" val="3419964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65E10-B98B-E732-8131-B697AB174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64EB2-AC65-7313-3091-1D1DDD5FA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B4D0E-D410-BC3E-4BC1-95FE45ED0CC0}"/>
              </a:ext>
            </a:extLst>
          </p:cNvPr>
          <p:cNvSpPr>
            <a:spLocks noGrp="1"/>
          </p:cNvSpPr>
          <p:nvPr>
            <p:ph type="body" idx="1"/>
          </p:nvPr>
        </p:nvSpPr>
        <p:spPr/>
        <p:txBody>
          <a:bodyPr/>
          <a:lstStyle/>
          <a:p>
            <a:pPr>
              <a:buFont typeface="Symbol"/>
              <a:buChar char="•"/>
            </a:pPr>
            <a:r>
              <a:rPr lang="en-US"/>
              <a:t>Only one week later, 6 weeks after conception: </a:t>
            </a:r>
            <a:endParaRPr lang="en-US">
              <a:highlight>
                <a:srgbClr val="C6C6C6"/>
              </a:highlight>
            </a:endParaRPr>
          </a:p>
          <a:p>
            <a:pPr lvl="1">
              <a:buFont typeface="Courier New"/>
              <a:buChar char="○"/>
            </a:pPr>
            <a:r>
              <a:rPr lang="en-US"/>
              <a:t>All major organs and body systems are forming. </a:t>
            </a:r>
            <a:endParaRPr lang="en-US">
              <a:highlight>
                <a:srgbClr val="C6C6C6"/>
              </a:highlight>
            </a:endParaRPr>
          </a:p>
          <a:p>
            <a:pPr lvl="1">
              <a:buFont typeface="Courier New"/>
              <a:buChar char="○"/>
            </a:pPr>
            <a:r>
              <a:rPr lang="en-US"/>
              <a:t>Paddles change to fingers. </a:t>
            </a:r>
            <a:endParaRPr lang="en-US">
              <a:highlight>
                <a:srgbClr val="C6C6C6"/>
              </a:highlight>
            </a:endParaRPr>
          </a:p>
          <a:p>
            <a:pPr lvl="1">
              <a:buFont typeface="Courier New"/>
              <a:buChar char="○"/>
            </a:pPr>
            <a:r>
              <a:rPr lang="en-US"/>
              <a:t>Eyes become more prominent. </a:t>
            </a:r>
            <a:endParaRPr lang="en-US">
              <a:highlight>
                <a:srgbClr val="C6C6C6"/>
              </a:highlight>
            </a:endParaRPr>
          </a:p>
          <a:p>
            <a:pPr>
              <a:buFont typeface="Symbol"/>
              <a:buChar char="•"/>
            </a:pPr>
            <a:r>
              <a:rPr lang="en-US"/>
              <a:t>Most often, women are just discovering that they are pregnant- at this 4–6-week range.</a:t>
            </a:r>
            <a:endParaRPr lang="en-US">
              <a:highlight>
                <a:srgbClr val="C6C6C6"/>
              </a:highlight>
            </a:endParaRPr>
          </a:p>
          <a:p>
            <a:pPr>
              <a:buFont typeface="Symbol"/>
              <a:buChar char="•"/>
            </a:pPr>
            <a:r>
              <a:rPr lang="en-US"/>
              <a:t>By the end of month 2, the term for a pre-born person will change from “Embryo” to “Fetus” and he or she is now about 0.5-1 inch long, the size of a kidney bean.</a:t>
            </a:r>
            <a:endParaRPr lang="en-US">
              <a:highlight>
                <a:srgbClr val="C6C6C6"/>
              </a:highlight>
            </a:endParaRPr>
          </a:p>
          <a:p>
            <a:endParaRPr lang="en-US" dirty="0"/>
          </a:p>
          <a:p>
            <a:pPr>
              <a:buFont typeface="Symbol"/>
              <a:buChar char="•"/>
            </a:pPr>
            <a:r>
              <a:rPr lang="en-US" b="1" i="1"/>
              <a:t>***If you are a faith-based school, please show slide 8 in the supplemental materials now. The teaching about the heart in these slides is the center of the faith-based program and is referenced in the supplemental spiritual reflections.</a:t>
            </a:r>
            <a:endParaRPr lang="en-US">
              <a:highlight>
                <a:srgbClr val="C6C6C6"/>
              </a:highlight>
            </a:endParaRPr>
          </a:p>
          <a:p>
            <a:pPr marL="171450" indent="-171450">
              <a:buFont typeface="Symbol"/>
              <a:buChar char="•"/>
            </a:pPr>
            <a:endParaRPr lang="en-US" dirty="0"/>
          </a:p>
          <a:p>
            <a:endParaRPr lang="en-US" dirty="0"/>
          </a:p>
        </p:txBody>
      </p:sp>
      <p:sp>
        <p:nvSpPr>
          <p:cNvPr id="4" name="Slide Number Placeholder 3">
            <a:extLst>
              <a:ext uri="{FF2B5EF4-FFF2-40B4-BE49-F238E27FC236}">
                <a16:creationId xmlns:a16="http://schemas.microsoft.com/office/drawing/2014/main" id="{05ACBF9D-FBB5-6B9E-D657-5C03ADA0F2E4}"/>
              </a:ext>
            </a:extLst>
          </p:cNvPr>
          <p:cNvSpPr>
            <a:spLocks noGrp="1"/>
          </p:cNvSpPr>
          <p:nvPr>
            <p:ph type="sldNum" sz="quarter" idx="5"/>
          </p:nvPr>
        </p:nvSpPr>
        <p:spPr/>
        <p:txBody>
          <a:bodyPr/>
          <a:lstStyle/>
          <a:p>
            <a:fld id="{99FBDE6F-E07A-154F-A586-51DE07924615}" type="slidenum">
              <a:rPr lang="en-US" smtClean="0"/>
              <a:t>6</a:t>
            </a:fld>
            <a:endParaRPr lang="en-US"/>
          </a:p>
        </p:txBody>
      </p:sp>
    </p:spTree>
    <p:extLst>
      <p:ext uri="{BB962C8B-B14F-4D97-AF65-F5344CB8AC3E}">
        <p14:creationId xmlns:p14="http://schemas.microsoft.com/office/powerpoint/2010/main" val="2357876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b="1" u="sng">
                <a:solidFill>
                  <a:srgbClr val="000000"/>
                </a:solidFill>
              </a:rPr>
              <a:t>Supplemental Materials:</a:t>
            </a:r>
            <a:r>
              <a:rPr lang="en-US" dirty="0">
                <a:solidFill>
                  <a:srgbClr val="000000"/>
                </a:solidFill>
              </a:rPr>
              <a:t> </a:t>
            </a:r>
            <a:endParaRPr lang="en-US" dirty="0">
              <a:solidFill>
                <a:srgbClr val="000000"/>
              </a:solidFill>
              <a:highlight>
                <a:srgbClr val="C6C6C6"/>
              </a:highlight>
            </a:endParaRPr>
          </a:p>
          <a:p>
            <a:r>
              <a:rPr lang="en-US" i="1">
                <a:solidFill>
                  <a:srgbClr val="000000"/>
                </a:solidFill>
              </a:rPr>
              <a:t>Teachers are encouraged to use these additional supplemental materials to take a deeper dive into the fetal development information. These resources include additional short video segments and images that offer expanded insights into fetal development stages. They are ideal for enriching classroom discussions, supporting differentiated instruction, or exploring the subject in greater detail.</a:t>
            </a:r>
            <a:endParaRPr lang="en-US">
              <a:solidFill>
                <a:srgbClr val="000000"/>
              </a:solidFill>
              <a:highlight>
                <a:srgbClr val="C6C6C6"/>
              </a:highlight>
            </a:endParaRPr>
          </a:p>
          <a:p>
            <a:endParaRPr lang="en-US" dirty="0">
              <a:solidFill>
                <a:srgbClr val="424242"/>
              </a:solidFill>
            </a:endParaRPr>
          </a:p>
          <a:p>
            <a:endParaRPr lang="en-US">
              <a:solidFill>
                <a:srgbClr val="000000"/>
              </a:solidFill>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7</a:t>
            </a:fld>
            <a:endParaRPr lang="en-US"/>
          </a:p>
        </p:txBody>
      </p:sp>
    </p:spTree>
    <p:extLst>
      <p:ext uri="{BB962C8B-B14F-4D97-AF65-F5344CB8AC3E}">
        <p14:creationId xmlns:p14="http://schemas.microsoft.com/office/powerpoint/2010/main" val="2985488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3DE46-563C-4AA5-0C26-A7DED02D8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89D19-48C9-6EEB-25DC-3A82CDCBF1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F6D910-9AD5-45DF-5EF8-CE377AFEE42C}"/>
              </a:ext>
            </a:extLst>
          </p:cNvPr>
          <p:cNvSpPr>
            <a:spLocks noGrp="1"/>
          </p:cNvSpPr>
          <p:nvPr>
            <p:ph type="body" idx="1"/>
          </p:nvPr>
        </p:nvSpPr>
        <p:spPr/>
        <p:txBody>
          <a:bodyPr/>
          <a:lstStyle/>
          <a:p>
            <a:pPr marL="628650" lvl="1" indent="-171450">
              <a:buFont typeface="Courier New"/>
              <a:buChar char="○"/>
            </a:pPr>
            <a:r>
              <a:rPr lang="en-US"/>
              <a:t>We started this lesson by seeing the heartbeat of the pre-born person. Let us recall that beating (pause). Now I ask you, what shape do you see in the center of this photo? (Answer: A cross).  Yes, this looks like a cross, but it is the heart of a pre-born person at 20-weeks old. As your heart grows and develops from that first beat to being fully formed at about 20-weeks, the tissue in the center of the four chambers forms a cross. </a:t>
            </a:r>
            <a:endParaRPr lang="en-US">
              <a:highlight>
                <a:srgbClr val="C6C6C6"/>
              </a:highlight>
            </a:endParaRPr>
          </a:p>
          <a:p>
            <a:pPr marL="628650" lvl="1" indent="-171450">
              <a:buFont typeface="Courier New"/>
              <a:buChar char="○"/>
            </a:pPr>
            <a:r>
              <a:rPr lang="en-US" dirty="0"/>
              <a:t>This is not an accident. God arranged everything as He wanted when He created us. This mark represents our true identity. We are the Body of Christ, Made in His image, meant to be His hands and feet in the world - meant to receive His love in our hearts and bring it to others.  </a:t>
            </a:r>
            <a:endParaRPr lang="en-US" dirty="0">
              <a:highlight>
                <a:srgbClr val="C6C6C6"/>
              </a:highlight>
            </a:endParaRPr>
          </a:p>
          <a:p>
            <a:pPr marL="628650" lvl="1" indent="-171450">
              <a:buFont typeface="Courier New"/>
              <a:buChar char="○"/>
            </a:pPr>
            <a:r>
              <a:rPr lang="en-US"/>
              <a:t>Teachers: Take time to have students do the spiritual reflection which takes this concept further.</a:t>
            </a:r>
            <a:endParaRPr lang="en-US">
              <a:highlight>
                <a:srgbClr val="C6C6C6"/>
              </a:highlight>
            </a:endParaRPr>
          </a:p>
          <a:p>
            <a:br>
              <a:rPr lang="en-US" dirty="0">
                <a:cs typeface="+mn-lt"/>
              </a:rPr>
            </a:br>
            <a:endParaRPr lang="en-US"/>
          </a:p>
        </p:txBody>
      </p:sp>
      <p:sp>
        <p:nvSpPr>
          <p:cNvPr id="4" name="Slide Number Placeholder 3">
            <a:extLst>
              <a:ext uri="{FF2B5EF4-FFF2-40B4-BE49-F238E27FC236}">
                <a16:creationId xmlns:a16="http://schemas.microsoft.com/office/drawing/2014/main" id="{37DB7D0D-B0CB-A3CA-79F7-D5EA7D64B3A6}"/>
              </a:ext>
            </a:extLst>
          </p:cNvPr>
          <p:cNvSpPr>
            <a:spLocks noGrp="1"/>
          </p:cNvSpPr>
          <p:nvPr>
            <p:ph type="sldNum" sz="quarter" idx="5"/>
          </p:nvPr>
        </p:nvSpPr>
        <p:spPr/>
        <p:txBody>
          <a:bodyPr/>
          <a:lstStyle/>
          <a:p>
            <a:fld id="{99FBDE6F-E07A-154F-A586-51DE07924615}" type="slidenum">
              <a:rPr lang="en-US" smtClean="0"/>
              <a:t>8</a:t>
            </a:fld>
            <a:endParaRPr lang="en-US"/>
          </a:p>
        </p:txBody>
      </p:sp>
    </p:spTree>
    <p:extLst>
      <p:ext uri="{BB962C8B-B14F-4D97-AF65-F5344CB8AC3E}">
        <p14:creationId xmlns:p14="http://schemas.microsoft.com/office/powerpoint/2010/main" val="3616821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3AF92-A7DE-FFBC-E0AF-F565515C2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19F7C-ECCC-FEB9-7EAD-CC628E221A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E26D3-16C5-77C7-6FF3-93928B4DDB53}"/>
              </a:ext>
            </a:extLst>
          </p:cNvPr>
          <p:cNvSpPr>
            <a:spLocks noGrp="1"/>
          </p:cNvSpPr>
          <p:nvPr>
            <p:ph type="body" idx="1"/>
          </p:nvPr>
        </p:nvSpPr>
        <p:spPr/>
        <p:txBody>
          <a:bodyPr/>
          <a:lstStyle/>
          <a:p>
            <a:pPr marL="171450" indent="-171450">
              <a:buFont typeface="Symbol"/>
              <a:buChar char="•"/>
            </a:pPr>
            <a:endParaRPr lang="en-US" i="1" dirty="0">
              <a:ea typeface="Calibri"/>
              <a:cs typeface="Calibri"/>
            </a:endParaRPr>
          </a:p>
          <a:p>
            <a:endParaRPr lang="en-US" dirty="0">
              <a:ea typeface="Calibri"/>
              <a:cs typeface="Calibri"/>
            </a:endParaRPr>
          </a:p>
          <a:p>
            <a:pPr>
              <a:buFont typeface="Symbol"/>
              <a:buChar char="•"/>
            </a:pPr>
            <a:r>
              <a:rPr lang="en-US" dirty="0"/>
              <a:t> </a:t>
            </a:r>
            <a:r>
              <a:rPr lang="en-US" i="1"/>
              <a:t>This is the 6 second video showing the heart pulsing at just 3 weeks after conception that you showed previously. There is a story behind this video that you can share with your students if you would like to explore medical ethics regarding life and the importance of being your own medical advocate. </a:t>
            </a:r>
            <a:endParaRPr lang="en-US" dirty="0">
              <a:highlight>
                <a:srgbClr val="C6C6C6"/>
              </a:highlight>
            </a:endParaRPr>
          </a:p>
          <a:p>
            <a:pPr>
              <a:buFont typeface="Arial"/>
              <a:buChar char="•"/>
            </a:pPr>
            <a:endParaRPr lang="en-US" dirty="0">
              <a:highlight>
                <a:srgbClr val="C6C6C6"/>
              </a:highlight>
            </a:endParaRPr>
          </a:p>
          <a:p>
            <a:pPr>
              <a:buFont typeface="Symbol"/>
              <a:buChar char="•"/>
            </a:pPr>
            <a:r>
              <a:rPr lang="en-US"/>
              <a:t>Story behind this video: A mom had a positive pregnancy test and went in for an ultrasound a little before 3 weeks after conception.  The sonographer only saw a gestational sac (the sac that the baby would grow in), but she did not notice a heartbeat and assured her that this was normal at this stage.  She suggested that she give the heart time to mature and come back in a week. The mom called her doctor and told him that only the gestational sac was seen on the ultrasound and showed him the photos. They immediately told her that she miscarried and gave her medication that would expel everything in her uterus. The mom didn't feel quite right about taking this medication, and she went back to the sonographer before taking the meds to get another ultrasound. At that appointment - just one week later - at 3 weeks and 6 days - they found the heartbeat. The baby could continue to grow, develop and be born. </a:t>
            </a:r>
            <a:endParaRPr lang="en-US" dirty="0">
              <a:highlight>
                <a:srgbClr val="C6C6C6"/>
              </a:highlight>
            </a:endParaRPr>
          </a:p>
          <a:p>
            <a:pPr>
              <a:buFont typeface="Symbol"/>
              <a:buChar char="•"/>
            </a:pPr>
            <a:r>
              <a:rPr lang="en-US"/>
              <a:t>This story confirms that just as there is variance in every human person there can be variance as to when the heart starts to beat - sometimes right at 22 days, sometimes a little earlier or later.  It also confirms - that even though doctors are a gift and have great knowledge - they do not always know everything, and it is important to trust yourself and be your own advocate. Does anyone have any thoughts about this or any stories where you or a family member had to be your own medical advocate? </a:t>
            </a:r>
            <a:endParaRPr lang="en-US" dirty="0">
              <a:highlight>
                <a:srgbClr val="C6C6C6"/>
              </a:highlight>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4D5620C5-63B6-8CAE-094F-9B8D41316CAC}"/>
              </a:ext>
            </a:extLst>
          </p:cNvPr>
          <p:cNvSpPr>
            <a:spLocks noGrp="1"/>
          </p:cNvSpPr>
          <p:nvPr>
            <p:ph type="sldNum" sz="quarter" idx="5"/>
          </p:nvPr>
        </p:nvSpPr>
        <p:spPr/>
        <p:txBody>
          <a:bodyPr/>
          <a:lstStyle/>
          <a:p>
            <a:fld id="{99FBDE6F-E07A-154F-A586-51DE07924615}" type="slidenum">
              <a:rPr lang="en-US" smtClean="0"/>
              <a:t>3</a:t>
            </a:fld>
            <a:endParaRPr lang="en-US"/>
          </a:p>
        </p:txBody>
      </p:sp>
    </p:spTree>
    <p:extLst>
      <p:ext uri="{BB962C8B-B14F-4D97-AF65-F5344CB8AC3E}">
        <p14:creationId xmlns:p14="http://schemas.microsoft.com/office/powerpoint/2010/main" val="3107934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2714-B51B-3250-D384-97489D7A36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48EF1-4FAD-6F1C-580F-4279155B5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16309-2E51-D0EE-6F22-8FC94F86ECA6}"/>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910D531-8E9F-E1F8-9F1B-47A14D6CC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517D1-FD3E-E295-86A1-3A229FB84CAC}"/>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96844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7049E-AC87-DDCA-8262-51F6343733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01803B-A54E-51E7-3752-02133DD5E1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7E601A-536F-8BCC-DBAB-DB3ACB3CA47A}"/>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92D54D0-318D-3553-49A9-A4C85B2D9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6A977-6C5C-B19A-3BD4-18E561F994D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67935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A6C3CC-AA78-98C2-F0A1-5837A90E22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2F6C32-F228-1A90-D17D-7100838D1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6113-E867-AD65-2605-770A64D744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83FE5F0-D0D2-6960-E52B-0F921ADA1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C1307A-00AE-81E7-A25D-2A2A66A13471}"/>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46005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CA313-8998-A018-5173-49D85F0B86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098DD6-76F5-C736-CD4C-3A4ACA5CC3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15D64-0E98-E7F4-CD6B-27AA276ADA6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A9F1C0F7-1595-8341-9D96-85DFCC6635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A43A3-8CEF-6E61-2A98-CCB17BAD82F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609317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31E91-5A30-758B-712F-A993C9CC56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5DE698-B925-1CB5-1494-60295AEB66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8401A6-F20D-5C6D-9492-28BF8F1D7CF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EFB413A-26E0-909C-4405-3B35BD66F0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A23B1-2EB4-C38C-B2AC-8AC90EDE5696}"/>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517509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49ED-F4CB-4BFD-6F57-2667C760FC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64E231-94A8-8376-D44D-865FF1D889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A975DC-EB89-6029-A176-FD51619640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354F8-4BA7-43BD-D7D7-7080568D71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DB407102-4B89-2790-5A8E-FDEA172F3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8F242-6900-86B0-B4D8-6AE840FFC250}"/>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753809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F3229-9436-3CF5-0F5F-64A30B78D4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AC735F-62E9-D54A-0272-A25BDC3AEE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E6E62C-49C2-1452-3743-C1445A8B21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1BD136-F962-980E-1242-2524013A30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8AEEF6-514C-6267-8C79-611F23EFF6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8710BC-5E97-73B5-6168-ED4BE1A48387}"/>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8" name="Footer Placeholder 7">
            <a:extLst>
              <a:ext uri="{FF2B5EF4-FFF2-40B4-BE49-F238E27FC236}">
                <a16:creationId xmlns:a16="http://schemas.microsoft.com/office/drawing/2014/main" id="{5CB17DFF-9D0B-9899-76F3-FE0034C3C7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F7F856-B8CE-72E4-A361-28F212385A9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429683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DF776-ECD9-4185-42EE-65C3316B07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6E18D5-DA4D-26E9-1A0E-488F3E56FCC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4" name="Footer Placeholder 3">
            <a:extLst>
              <a:ext uri="{FF2B5EF4-FFF2-40B4-BE49-F238E27FC236}">
                <a16:creationId xmlns:a16="http://schemas.microsoft.com/office/drawing/2014/main" id="{9001EA29-AA1E-E0D1-20DA-D3361D9983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FD6610-F439-64F9-827E-C93A23E0ED52}"/>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203489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56FF7D-3926-1650-9EB2-2BF615F2269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3" name="Footer Placeholder 2">
            <a:extLst>
              <a:ext uri="{FF2B5EF4-FFF2-40B4-BE49-F238E27FC236}">
                <a16:creationId xmlns:a16="http://schemas.microsoft.com/office/drawing/2014/main" id="{6511AB48-6945-33D1-58AA-2DF6CFBE8E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335A2B-20B9-1EFE-34B8-C931B1456513}"/>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839468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F82DA-6473-123B-1841-58FFAEAC95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3B559A-C2D4-E716-67E7-ABD4CF4382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0D4EB3-6D09-992C-DACA-0A83724C78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D10571-2E9F-E2A0-E2EE-31081B698EB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8467A5BE-F85D-D30E-1FE2-9AFEC6FF9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1495A-0A33-7416-FFB6-D453EADF479E}"/>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26598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C41B-DD01-C2C4-C9F5-32790A5069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305DE6-3F6E-43DD-3C42-DE65B14DE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9CA008-7DE5-9D46-5127-9EE4FE5F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7F1009-2B7E-96F3-3FB6-41538C798A5D}"/>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E3B7B405-3759-9456-F34E-5B98852DA0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8D456-574C-096A-1C04-70173F39D7B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37779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B5ED58-A5EC-1271-5ECE-7E3466BA83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D0396C-9604-E903-FE08-C9E0A33BC4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858DBD-A99D-132A-6ACF-20570DCFD0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77D3527E-547B-3CA3-4FA2-E3877CF070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D51421A-72B5-90CC-7322-A71CF0D684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F7A5EB-53D0-0045-9CEA-05AA743BF675}" type="slidenum">
              <a:rPr lang="en-US" smtClean="0"/>
              <a:t>‹#›</a:t>
            </a:fld>
            <a:endParaRPr lang="en-US"/>
          </a:p>
        </p:txBody>
      </p:sp>
    </p:spTree>
    <p:extLst>
      <p:ext uri="{BB962C8B-B14F-4D97-AF65-F5344CB8AC3E}">
        <p14:creationId xmlns:p14="http://schemas.microsoft.com/office/powerpoint/2010/main" val="330251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hyperlink" Target="https://www.ehd.org/dev_article_unit1.php#CLSfertilization" TargetMode="External"/><Relationship Id="rId3" Type="http://schemas.openxmlformats.org/officeDocument/2006/relationships/hyperlink" Target="https://my.clevelandclinic.org/health/articles/9699-first-trimester" TargetMode="External"/><Relationship Id="rId7" Type="http://schemas.openxmlformats.org/officeDocument/2006/relationships/hyperlink" Target="https://www.ohsu.edu/school-of-medicine/moore-institute/fun-facts-about-placenta"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ncbi.nlm.nih.gov/books/NBK551624/" TargetMode="External"/><Relationship Id="rId5" Type="http://schemas.openxmlformats.org/officeDocument/2006/relationships/hyperlink" Target="https://www.youtube.com/watch?v=Ze7YO28wwao" TargetMode="External"/><Relationship Id="rId4" Type="http://schemas.openxmlformats.org/officeDocument/2006/relationships/hyperlink" Target="https://www.mayoclinic.org/healthy-lifestyle/pregnancy-week-by-week/in-depth/prenatal-care/art-20045302"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3CF9-3963-D424-BCFE-EF83D6DC8FF0}"/>
              </a:ext>
            </a:extLst>
          </p:cNvPr>
          <p:cNvSpPr>
            <a:spLocks noGrp="1"/>
          </p:cNvSpPr>
          <p:nvPr>
            <p:ph type="ctrTitle"/>
          </p:nvPr>
        </p:nvSpPr>
        <p:spPr/>
        <p:txBody>
          <a:bodyPr/>
          <a:lstStyle/>
          <a:p>
            <a:r>
              <a:rPr lang="en-US">
                <a:latin typeface="Bell MT"/>
                <a:cs typeface="Biome"/>
              </a:rPr>
              <a:t>Month 2</a:t>
            </a:r>
          </a:p>
        </p:txBody>
      </p:sp>
      <p:sp>
        <p:nvSpPr>
          <p:cNvPr id="3" name="Subtitle 2">
            <a:extLst>
              <a:ext uri="{FF2B5EF4-FFF2-40B4-BE49-F238E27FC236}">
                <a16:creationId xmlns:a16="http://schemas.microsoft.com/office/drawing/2014/main" id="{7E0E9904-3F3B-CCE8-7C2C-3C499A90A675}"/>
              </a:ext>
            </a:extLst>
          </p:cNvPr>
          <p:cNvSpPr>
            <a:spLocks noGrp="1"/>
          </p:cNvSpPr>
          <p:nvPr>
            <p:ph type="subTitle" idx="1"/>
          </p:nvPr>
        </p:nvSpPr>
        <p:spPr/>
        <p:txBody>
          <a:bodyPr vert="horz" lIns="91440" tIns="45720" rIns="91440" bIns="45720" rtlCol="0" anchor="t">
            <a:normAutofit/>
          </a:bodyPr>
          <a:lstStyle/>
          <a:p>
            <a:r>
              <a:rPr lang="en-US">
                <a:latin typeface="Bell MT"/>
                <a:cs typeface="Biome"/>
              </a:rPr>
              <a:t>Weeks 3-6 after Conception</a:t>
            </a:r>
          </a:p>
        </p:txBody>
      </p:sp>
      <p:pic>
        <p:nvPicPr>
          <p:cNvPr id="5" name="Picture 4">
            <a:extLst>
              <a:ext uri="{FF2B5EF4-FFF2-40B4-BE49-F238E27FC236}">
                <a16:creationId xmlns:a16="http://schemas.microsoft.com/office/drawing/2014/main" id="{C337E464-6CFD-B751-C871-7675220E3242}"/>
              </a:ext>
            </a:extLst>
          </p:cNvPr>
          <p:cNvPicPr>
            <a:picLocks noChangeAspect="1"/>
          </p:cNvPicPr>
          <p:nvPr/>
        </p:nvPicPr>
        <p:blipFill>
          <a:blip r:embed="rId3"/>
          <a:stretch>
            <a:fillRect/>
          </a:stretch>
        </p:blipFill>
        <p:spPr>
          <a:xfrm>
            <a:off x="2525327" y="4611252"/>
            <a:ext cx="3570673" cy="2248770"/>
          </a:xfrm>
          <a:prstGeom prst="rect">
            <a:avLst/>
          </a:prstGeom>
        </p:spPr>
      </p:pic>
      <p:pic>
        <p:nvPicPr>
          <p:cNvPr id="7" name="Picture 6" descr="Blue text on a black background&#10;&#10;AI-generated content may be incorrect.">
            <a:extLst>
              <a:ext uri="{FF2B5EF4-FFF2-40B4-BE49-F238E27FC236}">
                <a16:creationId xmlns:a16="http://schemas.microsoft.com/office/drawing/2014/main" id="{DE0AE943-DCF5-E610-3646-C22F20AAAE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87342" y="5573519"/>
            <a:ext cx="2917295" cy="596083"/>
          </a:xfrm>
          <a:prstGeom prst="rect">
            <a:avLst/>
          </a:prstGeom>
        </p:spPr>
      </p:pic>
    </p:spTree>
    <p:extLst>
      <p:ext uri="{BB962C8B-B14F-4D97-AF65-F5344CB8AC3E}">
        <p14:creationId xmlns:p14="http://schemas.microsoft.com/office/powerpoint/2010/main" val="1847103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92315-80EF-F5D3-7E3A-C352EE1C0B6C}"/>
              </a:ext>
            </a:extLst>
          </p:cNvPr>
          <p:cNvSpPr>
            <a:spLocks noGrp="1"/>
          </p:cNvSpPr>
          <p:nvPr>
            <p:ph type="title"/>
          </p:nvPr>
        </p:nvSpPr>
        <p:spPr>
          <a:xfrm>
            <a:off x="351972" y="2767239"/>
            <a:ext cx="11727542" cy="1325563"/>
          </a:xfrm>
        </p:spPr>
        <p:txBody>
          <a:bodyPr>
            <a:noAutofit/>
          </a:bodyPr>
          <a:lstStyle/>
          <a:p>
            <a:pPr algn="ctr"/>
            <a:r>
              <a:rPr lang="en-US" sz="7000">
                <a:latin typeface="Bell MT"/>
              </a:rPr>
              <a:t>DISCUSSION QUESTIONS</a:t>
            </a:r>
            <a:endParaRPr lang="en-US" sz="7000"/>
          </a:p>
        </p:txBody>
      </p:sp>
      <p:pic>
        <p:nvPicPr>
          <p:cNvPr id="5" name="Content Placeholder 3" descr="Blue text on a black background&#10;&#10;AI-generated content may be incorrect.">
            <a:extLst>
              <a:ext uri="{FF2B5EF4-FFF2-40B4-BE49-F238E27FC236}">
                <a16:creationId xmlns:a16="http://schemas.microsoft.com/office/drawing/2014/main" id="{E64637E7-2C82-018E-7F72-4EC9D27F9BA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935528" y="5879956"/>
            <a:ext cx="2633293" cy="640536"/>
          </a:xfrm>
          <a:prstGeom prst="rect">
            <a:avLst/>
          </a:prstGeom>
        </p:spPr>
      </p:pic>
    </p:spTree>
    <p:extLst>
      <p:ext uri="{BB962C8B-B14F-4D97-AF65-F5344CB8AC3E}">
        <p14:creationId xmlns:p14="http://schemas.microsoft.com/office/powerpoint/2010/main" val="707748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0996BC02-C6CF-AC64-7F12-20D38E282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D4205-377A-EE77-EAFB-28AE2A9CFB28}"/>
              </a:ext>
            </a:extLst>
          </p:cNvPr>
          <p:cNvSpPr>
            <a:spLocks noGrp="1"/>
          </p:cNvSpPr>
          <p:nvPr>
            <p:ph type="title"/>
          </p:nvPr>
        </p:nvSpPr>
        <p:spPr>
          <a:xfrm>
            <a:off x="484909" y="365125"/>
            <a:ext cx="10868891" cy="335519"/>
          </a:xfrm>
        </p:spPr>
        <p:txBody>
          <a:bodyPr>
            <a:noAutofit/>
          </a:bodyPr>
          <a:lstStyle/>
          <a:p>
            <a:r>
              <a:rPr lang="en-US" sz="3200">
                <a:latin typeface="Bell MT"/>
                <a:cs typeface="Biome"/>
              </a:rPr>
              <a:t>Resources</a:t>
            </a:r>
          </a:p>
        </p:txBody>
      </p:sp>
      <p:sp>
        <p:nvSpPr>
          <p:cNvPr id="4" name="Content Placeholder 3">
            <a:extLst>
              <a:ext uri="{FF2B5EF4-FFF2-40B4-BE49-F238E27FC236}">
                <a16:creationId xmlns:a16="http://schemas.microsoft.com/office/drawing/2014/main" id="{8E9DF1F4-4F48-42F6-97F3-9125F19BA5C5}"/>
              </a:ext>
            </a:extLst>
          </p:cNvPr>
          <p:cNvSpPr>
            <a:spLocks noGrp="1"/>
          </p:cNvSpPr>
          <p:nvPr>
            <p:ph idx="1"/>
          </p:nvPr>
        </p:nvSpPr>
        <p:spPr>
          <a:xfrm>
            <a:off x="838200" y="914400"/>
            <a:ext cx="10515600" cy="5306291"/>
          </a:xfrm>
        </p:spPr>
        <p:txBody>
          <a:bodyPr vert="horz" lIns="91440" tIns="45720" rIns="91440" bIns="45720" rtlCol="0" anchor="t">
            <a:normAutofit/>
          </a:bodyPr>
          <a:lstStyle/>
          <a:p>
            <a:pPr fontAlgn="base"/>
            <a:r>
              <a:rPr lang="en-US" sz="1800">
                <a:latin typeface="Bell MT"/>
                <a:cs typeface="Biome"/>
              </a:rPr>
              <a:t>Fetal Facts: Cleveland Clinic: </a:t>
            </a:r>
            <a:r>
              <a:rPr lang="en-US" sz="1800" u="sng">
                <a:latin typeface="Bell MT"/>
                <a:cs typeface="Biome"/>
                <a:hlinkClick r:id="rId3"/>
              </a:rPr>
              <a:t>https://my.clevelandclinic.org/health/articles/9699-first-trimester </a:t>
            </a:r>
            <a:r>
              <a:rPr lang="en-US" sz="1800">
                <a:latin typeface="Bell MT"/>
                <a:cs typeface="Biome"/>
              </a:rPr>
              <a:t>  </a:t>
            </a:r>
          </a:p>
          <a:p>
            <a:pPr fontAlgn="base"/>
            <a:r>
              <a:rPr lang="en-US" sz="1800">
                <a:latin typeface="Bell MT"/>
                <a:cs typeface="Biome"/>
              </a:rPr>
              <a:t>Mayo Clinic Fetal Facts: </a:t>
            </a:r>
            <a:r>
              <a:rPr lang="en-US" sz="1800" u="sng">
                <a:latin typeface="Bell MT"/>
                <a:cs typeface="Biome"/>
                <a:hlinkClick r:id="rId4"/>
              </a:rPr>
              <a:t>https://www.mayoclinic.org/healthy-lifestyle/pregnancy-week-by-week/in-depth/prenatal-care/art-20045302 </a:t>
            </a:r>
            <a:r>
              <a:rPr lang="en-US" sz="1800">
                <a:latin typeface="Bell MT"/>
                <a:cs typeface="Biome"/>
              </a:rPr>
              <a:t> </a:t>
            </a:r>
          </a:p>
          <a:p>
            <a:pPr fontAlgn="base"/>
            <a:r>
              <a:rPr lang="en-US" sz="1800">
                <a:latin typeface="Bell MT"/>
                <a:cs typeface="Biome"/>
              </a:rPr>
              <a:t>5-6 week-pre-born person after conception. Photo Credit: Science Photo Library </a:t>
            </a:r>
          </a:p>
          <a:p>
            <a:pPr fontAlgn="base"/>
            <a:r>
              <a:rPr lang="en-US" sz="1800" i="1">
                <a:latin typeface="Bell MT"/>
                <a:cs typeface="Biome"/>
              </a:rPr>
              <a:t>6</a:t>
            </a:r>
            <a:r>
              <a:rPr lang="en-US" sz="1800">
                <a:latin typeface="Bell MT"/>
                <a:cs typeface="Biome"/>
              </a:rPr>
              <a:t>-weeks after conception, pre-born person. Science Photo Library. </a:t>
            </a:r>
          </a:p>
          <a:p>
            <a:pPr fontAlgn="base"/>
            <a:r>
              <a:rPr lang="en-US" sz="1800">
                <a:latin typeface="Bell MT"/>
              </a:rPr>
              <a:t>Dandelion Medical Animation, April 30, 2022,</a:t>
            </a:r>
            <a:r>
              <a:rPr lang="en-US" sz="1800">
                <a:solidFill>
                  <a:srgbClr val="000000"/>
                </a:solidFill>
                <a:latin typeface="Bell MT"/>
                <a:ea typeface="Roboto"/>
                <a:cs typeface="Roboto"/>
              </a:rPr>
              <a:t> </a:t>
            </a:r>
            <a:r>
              <a:rPr lang="en-US" sz="1800" i="1">
                <a:solidFill>
                  <a:srgbClr val="0F0F0F"/>
                </a:solidFill>
                <a:latin typeface="Bell MT"/>
                <a:ea typeface="Roboto"/>
                <a:cs typeface="Roboto"/>
              </a:rPr>
              <a:t>Do you know how is the Heart Formation In Embryo? heart formation embryology animation, </a:t>
            </a:r>
            <a:r>
              <a:rPr lang="en-US" sz="1800">
                <a:solidFill>
                  <a:srgbClr val="000000"/>
                </a:solidFill>
                <a:latin typeface="Bell MT"/>
                <a:ea typeface="Roboto"/>
                <a:cs typeface="Roboto"/>
              </a:rPr>
              <a:t> </a:t>
            </a:r>
            <a:r>
              <a:rPr lang="en-US" sz="1800" u="sng">
                <a:solidFill>
                  <a:srgbClr val="467886"/>
                </a:solidFill>
                <a:latin typeface="Bell MT"/>
                <a:ea typeface="Roboto"/>
                <a:cs typeface="Roboto"/>
                <a:hlinkClick r:id="rId5"/>
              </a:rPr>
              <a:t>https://www.youtube.com/watch?v=Ze7YO28wwao</a:t>
            </a:r>
            <a:endParaRPr lang="en-US" sz="1800" u="sng">
              <a:solidFill>
                <a:srgbClr val="467886"/>
              </a:solidFill>
              <a:latin typeface="Bell MT"/>
              <a:ea typeface="Roboto"/>
              <a:cs typeface="Roboto"/>
            </a:endParaRPr>
          </a:p>
          <a:p>
            <a:r>
              <a:rPr lang="en-US" sz="1800" b="1">
                <a:solidFill>
                  <a:srgbClr val="424242"/>
                </a:solidFill>
                <a:latin typeface="Bell MT"/>
                <a:ea typeface="+mn-lt"/>
                <a:cs typeface="+mn-lt"/>
              </a:rPr>
              <a:t>Dewald, O., &amp; Hoffman, J. T.</a:t>
            </a:r>
            <a:r>
              <a:rPr lang="en-US" sz="1800">
                <a:solidFill>
                  <a:srgbClr val="424242"/>
                </a:solidFill>
                <a:latin typeface="Bell MT"/>
                <a:ea typeface="+mn-lt"/>
                <a:cs typeface="+mn-lt"/>
              </a:rPr>
              <a:t> (2023, July 24). </a:t>
            </a:r>
            <a:r>
              <a:rPr lang="en-US" sz="1800" i="1">
                <a:solidFill>
                  <a:srgbClr val="424242"/>
                </a:solidFill>
                <a:latin typeface="Bell MT"/>
                <a:ea typeface="+mn-lt"/>
                <a:cs typeface="+mn-lt"/>
              </a:rPr>
              <a:t>Gestational Sac Evaluation</a:t>
            </a:r>
            <a:r>
              <a:rPr lang="en-US" sz="1800">
                <a:solidFill>
                  <a:srgbClr val="424242"/>
                </a:solidFill>
                <a:latin typeface="Bell MT"/>
                <a:ea typeface="+mn-lt"/>
                <a:cs typeface="+mn-lt"/>
              </a:rPr>
              <a:t>. MD Searchlight. Retrieved from </a:t>
            </a:r>
            <a:r>
              <a:rPr lang="en-US" sz="1800">
                <a:solidFill>
                  <a:srgbClr val="424242"/>
                </a:solidFill>
                <a:latin typeface="Bell MT"/>
                <a:ea typeface="+mn-lt"/>
                <a:cs typeface="+mn-lt"/>
                <a:hlinkClick r:id="rId6"/>
              </a:rPr>
              <a:t>https://www.ncbi.nlm.nih.gov/books/NBK551624/</a:t>
            </a:r>
            <a:endParaRPr lang="en-US" sz="1800" u="sng">
              <a:solidFill>
                <a:srgbClr val="467886"/>
              </a:solidFill>
              <a:latin typeface="Bell MT"/>
              <a:ea typeface="Roboto"/>
              <a:cs typeface="Roboto"/>
            </a:endParaRPr>
          </a:p>
          <a:p>
            <a:r>
              <a:rPr lang="en-US" sz="1800" i="1">
                <a:solidFill>
                  <a:srgbClr val="424242"/>
                </a:solidFill>
                <a:ea typeface="+mn-lt"/>
                <a:cs typeface="+mn-lt"/>
              </a:rPr>
              <a:t>Moore Institute: "Fun Facts About the Placenta", </a:t>
            </a:r>
            <a:r>
              <a:rPr lang="en-US" sz="1800" i="1">
                <a:solidFill>
                  <a:srgbClr val="424242"/>
                </a:solidFill>
                <a:ea typeface="+mn-lt"/>
                <a:cs typeface="+mn-lt"/>
                <a:hlinkClick r:id="rId7"/>
              </a:rPr>
              <a:t>https://www.ohsu.edu/school-of-medicine/moore-institute/fun-facts-about-placenta</a:t>
            </a:r>
            <a:endParaRPr lang="en-US" sz="1800" i="1">
              <a:solidFill>
                <a:srgbClr val="424242"/>
              </a:solidFill>
              <a:latin typeface="Aptos"/>
              <a:ea typeface="Roboto"/>
              <a:cs typeface="Roboto"/>
            </a:endParaRPr>
          </a:p>
          <a:p>
            <a:r>
              <a:rPr lang="en-US" sz="1800">
                <a:solidFill>
                  <a:srgbClr val="424242"/>
                </a:solidFill>
                <a:latin typeface="Bell MT"/>
                <a:ea typeface="Roboto"/>
                <a:cs typeface="Roboto"/>
              </a:rPr>
              <a:t>The Endowment for Human Development, Prenatal Form and Function: F</a:t>
            </a:r>
            <a:r>
              <a:rPr lang="en-US" sz="1800" b="1">
                <a:solidFill>
                  <a:srgbClr val="424242"/>
                </a:solidFill>
                <a:latin typeface="Bell MT"/>
                <a:ea typeface="Roboto"/>
                <a:cs typeface="Roboto"/>
              </a:rPr>
              <a:t>ertilization – Forming a Single Cell Embryo n.d. </a:t>
            </a:r>
            <a:r>
              <a:rPr lang="en-US" sz="1800">
                <a:solidFill>
                  <a:srgbClr val="424242"/>
                </a:solidFill>
                <a:latin typeface="Bell MT"/>
                <a:ea typeface="Roboto"/>
                <a:cs typeface="Roboto"/>
                <a:hlinkClick r:id="rId8"/>
              </a:rPr>
              <a:t>https://www.ehd.org/dev_article_unit1.php#CLSfertilization</a:t>
            </a:r>
            <a:endParaRPr lang="en-US" sz="1800" i="1">
              <a:solidFill>
                <a:srgbClr val="424242"/>
              </a:solidFill>
              <a:latin typeface="Aptos"/>
              <a:ea typeface="Roboto"/>
              <a:cs typeface="Roboto"/>
            </a:endParaRPr>
          </a:p>
          <a:p>
            <a:endParaRPr lang="en-US" sz="2400" i="1">
              <a:solidFill>
                <a:srgbClr val="424242"/>
              </a:solidFill>
              <a:latin typeface="Aptos"/>
              <a:ea typeface="Roboto"/>
              <a:cs typeface="Roboto"/>
            </a:endParaRPr>
          </a:p>
          <a:p>
            <a:pPr marL="0" indent="0">
              <a:buNone/>
            </a:pPr>
            <a:endParaRPr lang="en-US" sz="2400" i="1" u="sng">
              <a:solidFill>
                <a:srgbClr val="467886"/>
              </a:solidFill>
              <a:latin typeface="Bell MT"/>
              <a:ea typeface="Roboto"/>
              <a:cs typeface="Roboto"/>
            </a:endParaRPr>
          </a:p>
          <a:p>
            <a:pPr marL="0" indent="0">
              <a:buNone/>
            </a:pPr>
            <a:endParaRPr lang="en-US" i="1">
              <a:solidFill>
                <a:srgbClr val="0F0F0F"/>
              </a:solidFill>
              <a:latin typeface="Bell MT"/>
              <a:ea typeface="Roboto"/>
              <a:cs typeface="Roboto"/>
            </a:endParaRPr>
          </a:p>
          <a:p>
            <a:endParaRPr lang="en-US">
              <a:latin typeface="Bell MT"/>
            </a:endParaRPr>
          </a:p>
        </p:txBody>
      </p:sp>
    </p:spTree>
    <p:extLst>
      <p:ext uri="{BB962C8B-B14F-4D97-AF65-F5344CB8AC3E}">
        <p14:creationId xmlns:p14="http://schemas.microsoft.com/office/powerpoint/2010/main" val="1269842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5" name="3 WEEKS 5 DAYS">
            <a:hlinkClick r:id="" action="ppaction://media"/>
            <a:extLst>
              <a:ext uri="{FF2B5EF4-FFF2-40B4-BE49-F238E27FC236}">
                <a16:creationId xmlns:a16="http://schemas.microsoft.com/office/drawing/2014/main" id="{B7711AA0-2C69-88A6-4A06-B9B1B8B8BB7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794125" y="932543"/>
            <a:ext cx="5153006" cy="5495580"/>
          </a:xfrm>
          <a:prstGeom prst="rect">
            <a:avLst/>
          </a:prstGeom>
        </p:spPr>
      </p:pic>
      <p:sp>
        <p:nvSpPr>
          <p:cNvPr id="6" name="TextBox 5">
            <a:extLst>
              <a:ext uri="{FF2B5EF4-FFF2-40B4-BE49-F238E27FC236}">
                <a16:creationId xmlns:a16="http://schemas.microsoft.com/office/drawing/2014/main" id="{366B05C8-F809-FDCE-1B82-4402E9FAA4FB}"/>
              </a:ext>
            </a:extLst>
          </p:cNvPr>
          <p:cNvSpPr txBox="1"/>
          <p:nvPr/>
        </p:nvSpPr>
        <p:spPr>
          <a:xfrm>
            <a:off x="433917" y="284844"/>
            <a:ext cx="43836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t>3 Weeks &amp; 6 Days</a:t>
            </a:r>
          </a:p>
        </p:txBody>
      </p:sp>
      <p:sp>
        <p:nvSpPr>
          <p:cNvPr id="8" name="Rectangle 7">
            <a:extLst>
              <a:ext uri="{FF2B5EF4-FFF2-40B4-BE49-F238E27FC236}">
                <a16:creationId xmlns:a16="http://schemas.microsoft.com/office/drawing/2014/main" id="{5D074073-13B2-9DCE-53C5-9180BB784A37}"/>
              </a:ext>
            </a:extLst>
          </p:cNvPr>
          <p:cNvSpPr/>
          <p:nvPr/>
        </p:nvSpPr>
        <p:spPr>
          <a:xfrm>
            <a:off x="212054" y="259970"/>
            <a:ext cx="4081649" cy="9342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000">
                <a:solidFill>
                  <a:schemeClr val="bg1"/>
                </a:solidFill>
                <a:latin typeface="Bell MT"/>
                <a:cs typeface="Biome"/>
              </a:rPr>
              <a:t>3 Weeks 6 Days</a:t>
            </a:r>
          </a:p>
        </p:txBody>
      </p:sp>
      <p:sp>
        <p:nvSpPr>
          <p:cNvPr id="9" name="TextBox 8">
            <a:extLst>
              <a:ext uri="{FF2B5EF4-FFF2-40B4-BE49-F238E27FC236}">
                <a16:creationId xmlns:a16="http://schemas.microsoft.com/office/drawing/2014/main" id="{DDFB5855-D960-476B-5CB1-58AADDD71ABE}"/>
              </a:ext>
            </a:extLst>
          </p:cNvPr>
          <p:cNvSpPr txBox="1"/>
          <p:nvPr/>
        </p:nvSpPr>
        <p:spPr>
          <a:xfrm>
            <a:off x="6691086" y="6418943"/>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30000">
                <a:latin typeface="Bell MT"/>
              </a:rPr>
              <a:t>CREDIT: 4 D ULTRASOUND LADY</a:t>
            </a:r>
            <a:endParaRPr lang="en-US">
              <a:latin typeface="Bell MT"/>
            </a:endParaRPr>
          </a:p>
          <a:p>
            <a:pPr algn="ctr"/>
            <a:endParaRPr lang="en-US"/>
          </a:p>
        </p:txBody>
      </p:sp>
      <p:pic>
        <p:nvPicPr>
          <p:cNvPr id="11" name="Picture 10" descr="Blue text on a black background&#10;&#10;AI-generated content may be incorrect.">
            <a:extLst>
              <a:ext uri="{FF2B5EF4-FFF2-40B4-BE49-F238E27FC236}">
                <a16:creationId xmlns:a16="http://schemas.microsoft.com/office/drawing/2014/main" id="{C177980D-9C9F-EE43-B226-6C4E044A55A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81293" y="6063218"/>
            <a:ext cx="1657350" cy="352425"/>
          </a:xfrm>
          <a:prstGeom prst="rect">
            <a:avLst/>
          </a:prstGeom>
        </p:spPr>
      </p:pic>
    </p:spTree>
    <p:extLst>
      <p:ext uri="{BB962C8B-B14F-4D97-AF65-F5344CB8AC3E}">
        <p14:creationId xmlns:p14="http://schemas.microsoft.com/office/powerpoint/2010/main" val="22867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p:cTn id="12" fill="hold" display="0">
                  <p:stCondLst>
                    <p:cond delay="indefinite"/>
                  </p:st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9" name="Content Placeholder 8" descr="A white and pink egg&#10;&#10;AI-generated content may be incorrect.">
            <a:extLst>
              <a:ext uri="{FF2B5EF4-FFF2-40B4-BE49-F238E27FC236}">
                <a16:creationId xmlns:a16="http://schemas.microsoft.com/office/drawing/2014/main" id="{2E5C71EA-2402-4EFA-8C3C-899FF2027917}"/>
              </a:ext>
            </a:extLst>
          </p:cNvPr>
          <p:cNvPicPr>
            <a:picLocks noGrp="1" noChangeAspect="1"/>
          </p:cNvPicPr>
          <p:nvPr>
            <p:ph idx="4294967295"/>
          </p:nvPr>
        </p:nvPicPr>
        <p:blipFill>
          <a:blip r:embed="rId3" cstate="email">
            <a:extLst>
              <a:ext uri="{28A0092B-C50C-407E-A947-70E740481C1C}">
                <a14:useLocalDpi xmlns:a14="http://schemas.microsoft.com/office/drawing/2010/main"/>
              </a:ext>
            </a:extLst>
          </a:blip>
          <a:srcRect/>
          <a:stretch>
            <a:fillRect/>
          </a:stretch>
        </p:blipFill>
        <p:spPr>
          <a:xfrm>
            <a:off x="977660" y="265113"/>
            <a:ext cx="9968153" cy="6191250"/>
          </a:xfrm>
        </p:spPr>
      </p:pic>
      <p:sp>
        <p:nvSpPr>
          <p:cNvPr id="5" name="Rectangle 4">
            <a:extLst>
              <a:ext uri="{FF2B5EF4-FFF2-40B4-BE49-F238E27FC236}">
                <a16:creationId xmlns:a16="http://schemas.microsoft.com/office/drawing/2014/main" id="{F551DD9F-E6BE-BEA3-8E18-A9E858F0285A}"/>
              </a:ext>
            </a:extLst>
          </p:cNvPr>
          <p:cNvSpPr/>
          <p:nvPr/>
        </p:nvSpPr>
        <p:spPr>
          <a:xfrm>
            <a:off x="212054" y="259970"/>
            <a:ext cx="4081649" cy="9342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000">
                <a:solidFill>
                  <a:schemeClr val="bg1"/>
                </a:solidFill>
                <a:latin typeface="Bell MT"/>
                <a:cs typeface="Biome"/>
              </a:rPr>
              <a:t>Heart </a:t>
            </a:r>
            <a:r>
              <a:rPr lang="en-US" sz="2800">
                <a:solidFill>
                  <a:schemeClr val="bg1"/>
                </a:solidFill>
                <a:latin typeface="Bell MT"/>
                <a:cs typeface="Biome"/>
              </a:rPr>
              <a:t>rate</a:t>
            </a:r>
            <a:r>
              <a:rPr lang="en-US" sz="3000">
                <a:solidFill>
                  <a:schemeClr val="bg1"/>
                </a:solidFill>
                <a:latin typeface="Bell MT"/>
                <a:cs typeface="Biome"/>
              </a:rPr>
              <a:t> detected.</a:t>
            </a:r>
            <a:endParaRPr lang="en-US">
              <a:solidFill>
                <a:schemeClr val="bg1"/>
              </a:solidFill>
              <a:latin typeface="Bell MT"/>
              <a:cs typeface="Biome"/>
            </a:endParaRPr>
          </a:p>
        </p:txBody>
      </p:sp>
      <p:sp>
        <p:nvSpPr>
          <p:cNvPr id="10" name="TextBox 9">
            <a:extLst>
              <a:ext uri="{FF2B5EF4-FFF2-40B4-BE49-F238E27FC236}">
                <a16:creationId xmlns:a16="http://schemas.microsoft.com/office/drawing/2014/main" id="{348E2FF2-91D3-4D7B-3989-997B154B8B8A}"/>
              </a:ext>
            </a:extLst>
          </p:cNvPr>
          <p:cNvSpPr txBox="1"/>
          <p:nvPr/>
        </p:nvSpPr>
        <p:spPr>
          <a:xfrm>
            <a:off x="5420632" y="6454487"/>
            <a:ext cx="5941563" cy="338554"/>
          </a:xfrm>
          <a:prstGeom prst="rect">
            <a:avLst/>
          </a:prstGeom>
          <a:noFill/>
        </p:spPr>
        <p:txBody>
          <a:bodyPr wrap="square" lIns="91440" tIns="45720" rIns="91440" bIns="45720" rtlCol="0" anchor="t">
            <a:spAutoFit/>
          </a:bodyPr>
          <a:lstStyle/>
          <a:p>
            <a:r>
              <a:rPr lang="en-US" sz="1600">
                <a:latin typeface="Bell MT"/>
                <a:cs typeface="Biome"/>
              </a:rPr>
              <a:t>3 weeks after conception. Photo Credit: Lunar Caustic</a:t>
            </a:r>
            <a:endParaRPr lang="en-US">
              <a:latin typeface="Bell MT"/>
              <a:cs typeface="Biome"/>
            </a:endParaRPr>
          </a:p>
        </p:txBody>
      </p:sp>
      <p:pic>
        <p:nvPicPr>
          <p:cNvPr id="2" name="Picture 1" descr="Blue text on a black background&#10;&#10;AI-generated content may be incorrect.">
            <a:extLst>
              <a:ext uri="{FF2B5EF4-FFF2-40B4-BE49-F238E27FC236}">
                <a16:creationId xmlns:a16="http://schemas.microsoft.com/office/drawing/2014/main" id="{52796FFA-A87C-0FE4-006D-5B42572F5F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78608" y="6099504"/>
            <a:ext cx="1657350" cy="352425"/>
          </a:xfrm>
          <a:prstGeom prst="rect">
            <a:avLst/>
          </a:prstGeom>
        </p:spPr>
      </p:pic>
    </p:spTree>
    <p:extLst>
      <p:ext uri="{BB962C8B-B14F-4D97-AF65-F5344CB8AC3E}">
        <p14:creationId xmlns:p14="http://schemas.microsoft.com/office/powerpoint/2010/main" val="1311788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3" name="Week 1 Aminion and Germ layers copy">
            <a:hlinkClick r:id="" action="ppaction://media"/>
            <a:extLst>
              <a:ext uri="{FF2B5EF4-FFF2-40B4-BE49-F238E27FC236}">
                <a16:creationId xmlns:a16="http://schemas.microsoft.com/office/drawing/2014/main" id="{5672E25A-AFFB-1D44-D16A-15E49D16099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81981" y="513735"/>
            <a:ext cx="7917425" cy="5486400"/>
          </a:xfrm>
          <a:prstGeom prst="rect">
            <a:avLst/>
          </a:prstGeom>
        </p:spPr>
      </p:pic>
      <p:pic>
        <p:nvPicPr>
          <p:cNvPr id="5" name="Picture 4" descr="Blue text on a black background&#10;&#10;AI-generated content may be incorrect.">
            <a:extLst>
              <a:ext uri="{FF2B5EF4-FFF2-40B4-BE49-F238E27FC236}">
                <a16:creationId xmlns:a16="http://schemas.microsoft.com/office/drawing/2014/main" id="{E25E2A4D-730F-C4AB-8191-B69E01833F7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342437" y="5642304"/>
            <a:ext cx="1657350" cy="352425"/>
          </a:xfrm>
          <a:prstGeom prst="rect">
            <a:avLst/>
          </a:prstGeom>
        </p:spPr>
      </p:pic>
    </p:spTree>
    <p:extLst>
      <p:ext uri="{BB962C8B-B14F-4D97-AF65-F5344CB8AC3E}">
        <p14:creationId xmlns:p14="http://schemas.microsoft.com/office/powerpoint/2010/main" val="55697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p:cTn id="12"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95445DCC-F0B6-04C0-DA8E-B0FA9AD1C03A}"/>
            </a:ext>
          </a:extLst>
        </p:cNvPr>
        <p:cNvGrpSpPr/>
        <p:nvPr/>
      </p:nvGrpSpPr>
      <p:grpSpPr>
        <a:xfrm>
          <a:off x="0" y="0"/>
          <a:ext cx="0" cy="0"/>
          <a:chOff x="0" y="0"/>
          <a:chExt cx="0" cy="0"/>
        </a:xfrm>
      </p:grpSpPr>
      <p:pic>
        <p:nvPicPr>
          <p:cNvPr id="11" name="Content Placeholder 10" descr="A close up of a baby fish&#10;&#10;AI-generated content may be incorrect.">
            <a:extLst>
              <a:ext uri="{FF2B5EF4-FFF2-40B4-BE49-F238E27FC236}">
                <a16:creationId xmlns:a16="http://schemas.microsoft.com/office/drawing/2014/main" id="{FB2A208E-CE29-D268-C82B-EC82C7272033}"/>
              </a:ext>
            </a:extLst>
          </p:cNvPr>
          <p:cNvPicPr>
            <a:picLocks noGrp="1" noChangeAspect="1"/>
          </p:cNvPicPr>
          <p:nvPr>
            <p:ph idx="4294967295"/>
          </p:nvPr>
        </p:nvPicPr>
        <p:blipFill>
          <a:blip r:embed="rId3"/>
          <a:stretch>
            <a:fillRect/>
          </a:stretch>
        </p:blipFill>
        <p:spPr>
          <a:xfrm>
            <a:off x="0" y="322532"/>
            <a:ext cx="10942638" cy="6170613"/>
          </a:xfrm>
        </p:spPr>
      </p:pic>
      <p:sp>
        <p:nvSpPr>
          <p:cNvPr id="3" name="Rectangle 2">
            <a:extLst>
              <a:ext uri="{FF2B5EF4-FFF2-40B4-BE49-F238E27FC236}">
                <a16:creationId xmlns:a16="http://schemas.microsoft.com/office/drawing/2014/main" id="{D4AC620F-4582-EA81-3BAC-B8C335792569}"/>
              </a:ext>
            </a:extLst>
          </p:cNvPr>
          <p:cNvSpPr/>
          <p:nvPr/>
        </p:nvSpPr>
        <p:spPr>
          <a:xfrm>
            <a:off x="7470645" y="322446"/>
            <a:ext cx="4526806" cy="8072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solidFill>
                  <a:schemeClr val="bg1"/>
                </a:solidFill>
                <a:latin typeface="Bell MT"/>
                <a:cs typeface="Biome"/>
              </a:rPr>
              <a:t>Arms &amp; legs forming.</a:t>
            </a:r>
          </a:p>
        </p:txBody>
      </p:sp>
      <p:sp>
        <p:nvSpPr>
          <p:cNvPr id="5" name="TextBox 4">
            <a:extLst>
              <a:ext uri="{FF2B5EF4-FFF2-40B4-BE49-F238E27FC236}">
                <a16:creationId xmlns:a16="http://schemas.microsoft.com/office/drawing/2014/main" id="{D637B86E-E61D-A7A9-9722-CF6FF71E2D11}"/>
              </a:ext>
            </a:extLst>
          </p:cNvPr>
          <p:cNvSpPr txBox="1"/>
          <p:nvPr/>
        </p:nvSpPr>
        <p:spPr>
          <a:xfrm>
            <a:off x="5664514" y="6497797"/>
            <a:ext cx="5542801" cy="369332"/>
          </a:xfrm>
          <a:prstGeom prst="rect">
            <a:avLst/>
          </a:prstGeom>
          <a:noFill/>
        </p:spPr>
        <p:txBody>
          <a:bodyPr wrap="square" lIns="91440" tIns="45720" rIns="91440" bIns="45720" anchor="t">
            <a:spAutoFit/>
          </a:bodyPr>
          <a:lstStyle/>
          <a:p>
            <a:r>
              <a:rPr lang="en-US">
                <a:latin typeface="Bell MT"/>
                <a:cs typeface="Biome"/>
              </a:rPr>
              <a:t>5-6</a:t>
            </a:r>
            <a:r>
              <a:rPr lang="en-US" sz="1800">
                <a:latin typeface="Bell MT"/>
                <a:cs typeface="Biome"/>
              </a:rPr>
              <a:t> weeks after </a:t>
            </a:r>
            <a:r>
              <a:rPr lang="en-US">
                <a:latin typeface="Bell MT"/>
                <a:cs typeface="Biome"/>
              </a:rPr>
              <a:t>conception   Photo</a:t>
            </a:r>
            <a:r>
              <a:rPr lang="en-US" sz="1800">
                <a:latin typeface="Bell MT"/>
                <a:cs typeface="Biome"/>
              </a:rPr>
              <a:t> Credit: Lunar Caustic</a:t>
            </a:r>
            <a:endParaRPr lang="en-US">
              <a:latin typeface="Bell MT"/>
              <a:cs typeface="Biome"/>
            </a:endParaRPr>
          </a:p>
        </p:txBody>
      </p:sp>
      <p:pic>
        <p:nvPicPr>
          <p:cNvPr id="4" name="Picture 3" descr="Blue text on a black background&#10;&#10;AI-generated content may be incorrect.">
            <a:extLst>
              <a:ext uri="{FF2B5EF4-FFF2-40B4-BE49-F238E27FC236}">
                <a16:creationId xmlns:a16="http://schemas.microsoft.com/office/drawing/2014/main" id="{B8709E79-69C9-2790-148E-B84DAC66564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05439" y="6085126"/>
            <a:ext cx="1930519" cy="366803"/>
          </a:xfrm>
          <a:prstGeom prst="rect">
            <a:avLst/>
          </a:prstGeom>
        </p:spPr>
      </p:pic>
    </p:spTree>
    <p:extLst>
      <p:ext uri="{BB962C8B-B14F-4D97-AF65-F5344CB8AC3E}">
        <p14:creationId xmlns:p14="http://schemas.microsoft.com/office/powerpoint/2010/main" val="846692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18DE306A-7AA6-3A2C-5597-3E4F114029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C151B8-DA5F-4831-9E84-411EB0D05ADD}"/>
              </a:ext>
            </a:extLst>
          </p:cNvPr>
          <p:cNvSpPr>
            <a:spLocks noGrp="1"/>
          </p:cNvSpPr>
          <p:nvPr>
            <p:ph type="title"/>
          </p:nvPr>
        </p:nvSpPr>
        <p:spPr>
          <a:xfrm>
            <a:off x="540327" y="365125"/>
            <a:ext cx="10813473" cy="335519"/>
          </a:xfrm>
        </p:spPr>
        <p:txBody>
          <a:bodyPr>
            <a:normAutofit fontScale="90000"/>
          </a:bodyPr>
          <a:lstStyle/>
          <a:p>
            <a:endParaRPr lang="en-US">
              <a:latin typeface="Biome" panose="020B0604020202020204" pitchFamily="34" charset="0"/>
              <a:cs typeface="Biome" panose="020B0604020202020204" pitchFamily="34" charset="0"/>
            </a:endParaRPr>
          </a:p>
        </p:txBody>
      </p:sp>
      <p:pic>
        <p:nvPicPr>
          <p:cNvPr id="11" name="Content Placeholder 10" descr="A baby in a fetus&#10;&#10;AI-generated content may be incorrect.">
            <a:extLst>
              <a:ext uri="{FF2B5EF4-FFF2-40B4-BE49-F238E27FC236}">
                <a16:creationId xmlns:a16="http://schemas.microsoft.com/office/drawing/2014/main" id="{461373F9-BE7A-22F8-8445-0450A9061215}"/>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349126" y="285750"/>
            <a:ext cx="11207874" cy="6299784"/>
          </a:xfrm>
        </p:spPr>
      </p:pic>
      <p:sp>
        <p:nvSpPr>
          <p:cNvPr id="5" name="Rectangle 4">
            <a:extLst>
              <a:ext uri="{FF2B5EF4-FFF2-40B4-BE49-F238E27FC236}">
                <a16:creationId xmlns:a16="http://schemas.microsoft.com/office/drawing/2014/main" id="{E34FE4DE-7486-EB45-37C1-964B3F4EC34C}"/>
              </a:ext>
            </a:extLst>
          </p:cNvPr>
          <p:cNvSpPr/>
          <p:nvPr/>
        </p:nvSpPr>
        <p:spPr>
          <a:xfrm>
            <a:off x="200806" y="74754"/>
            <a:ext cx="4701209" cy="9342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solidFill>
                  <a:schemeClr val="bg1"/>
                </a:solidFill>
                <a:latin typeface="Bell MT"/>
                <a:cs typeface="Biome"/>
              </a:rPr>
              <a:t>All organs developing.</a:t>
            </a:r>
          </a:p>
        </p:txBody>
      </p:sp>
    </p:spTree>
    <p:extLst>
      <p:ext uri="{BB962C8B-B14F-4D97-AF65-F5344CB8AC3E}">
        <p14:creationId xmlns:p14="http://schemas.microsoft.com/office/powerpoint/2010/main" val="1179152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873DB-15EC-5254-18F9-A203472A4930}"/>
              </a:ext>
            </a:extLst>
          </p:cNvPr>
          <p:cNvSpPr>
            <a:spLocks noGrp="1"/>
          </p:cNvSpPr>
          <p:nvPr>
            <p:ph type="title"/>
          </p:nvPr>
        </p:nvSpPr>
        <p:spPr/>
        <p:txBody>
          <a:bodyPr>
            <a:normAutofit/>
          </a:bodyPr>
          <a:lstStyle/>
          <a:p>
            <a:r>
              <a:rPr lang="en-US" sz="5400">
                <a:latin typeface="Bell MT"/>
              </a:rPr>
              <a:t>            Supplemental Materials</a:t>
            </a:r>
          </a:p>
        </p:txBody>
      </p:sp>
      <p:pic>
        <p:nvPicPr>
          <p:cNvPr id="4" name="Content Placeholder 3" descr="Blue text on a black background&#10;&#10;AI-generated content may be incorrect.">
            <a:extLst>
              <a:ext uri="{FF2B5EF4-FFF2-40B4-BE49-F238E27FC236}">
                <a16:creationId xmlns:a16="http://schemas.microsoft.com/office/drawing/2014/main" id="{8FC2737E-214B-0EA2-56DC-3DA407658994}"/>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997700" y="2389271"/>
            <a:ext cx="7836664" cy="1903278"/>
          </a:xfrm>
          <a:prstGeom prst="rect">
            <a:avLst/>
          </a:prstGeom>
        </p:spPr>
      </p:pic>
    </p:spTree>
    <p:extLst>
      <p:ext uri="{BB962C8B-B14F-4D97-AF65-F5344CB8AC3E}">
        <p14:creationId xmlns:p14="http://schemas.microsoft.com/office/powerpoint/2010/main" val="211371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AB1C7A0A-E22A-C55A-9B1D-A493EB2FB01F}"/>
            </a:ext>
          </a:extLst>
        </p:cNvPr>
        <p:cNvGrpSpPr/>
        <p:nvPr/>
      </p:nvGrpSpPr>
      <p:grpSpPr>
        <a:xfrm>
          <a:off x="0" y="0"/>
          <a:ext cx="0" cy="0"/>
          <a:chOff x="0" y="0"/>
          <a:chExt cx="0" cy="0"/>
        </a:xfrm>
      </p:grpSpPr>
      <p:pic>
        <p:nvPicPr>
          <p:cNvPr id="6" name="Content Placeholder 5" descr="A ultrasound of a baby&#10;&#10;AI-generated content may be incorrect.">
            <a:extLst>
              <a:ext uri="{FF2B5EF4-FFF2-40B4-BE49-F238E27FC236}">
                <a16:creationId xmlns:a16="http://schemas.microsoft.com/office/drawing/2014/main" id="{767EEA03-0ADA-1490-7E09-DB19D1F6AF31}"/>
              </a:ext>
            </a:extLst>
          </p:cNvPr>
          <p:cNvPicPr>
            <a:picLocks noGrp="1" noChangeAspect="1"/>
          </p:cNvPicPr>
          <p:nvPr>
            <p:ph idx="4294967295"/>
          </p:nvPr>
        </p:nvPicPr>
        <p:blipFill>
          <a:blip r:embed="rId3"/>
          <a:stretch>
            <a:fillRect/>
          </a:stretch>
        </p:blipFill>
        <p:spPr>
          <a:xfrm>
            <a:off x="3274029" y="144992"/>
            <a:ext cx="5638800" cy="6369050"/>
          </a:xfrm>
          <a:prstGeom prst="rect">
            <a:avLst/>
          </a:prstGeom>
        </p:spPr>
      </p:pic>
      <p:sp>
        <p:nvSpPr>
          <p:cNvPr id="7" name="TextBox 6">
            <a:extLst>
              <a:ext uri="{FF2B5EF4-FFF2-40B4-BE49-F238E27FC236}">
                <a16:creationId xmlns:a16="http://schemas.microsoft.com/office/drawing/2014/main" id="{D7514C99-390A-D729-F557-E936FC13D578}"/>
              </a:ext>
            </a:extLst>
          </p:cNvPr>
          <p:cNvSpPr txBox="1"/>
          <p:nvPr/>
        </p:nvSpPr>
        <p:spPr>
          <a:xfrm>
            <a:off x="2720847" y="6511773"/>
            <a:ext cx="98793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Bell MT"/>
                <a:cs typeface="Biome"/>
              </a:rPr>
              <a:t>"Ultrasound of 20 week fetal heart".   Credit: Kathy Havranek, sonographer</a:t>
            </a:r>
          </a:p>
        </p:txBody>
      </p:sp>
      <p:pic>
        <p:nvPicPr>
          <p:cNvPr id="4" name="Picture 3" descr="Blue text on a black background&#10;&#10;AI-generated content may be incorrect.">
            <a:extLst>
              <a:ext uri="{FF2B5EF4-FFF2-40B4-BE49-F238E27FC236}">
                <a16:creationId xmlns:a16="http://schemas.microsoft.com/office/drawing/2014/main" id="{1E2B174E-6186-9F09-E6C2-37A5A657CBB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57151" y="6156603"/>
            <a:ext cx="1657350" cy="352425"/>
          </a:xfrm>
          <a:prstGeom prst="rect">
            <a:avLst/>
          </a:prstGeom>
        </p:spPr>
      </p:pic>
    </p:spTree>
    <p:extLst>
      <p:ext uri="{BB962C8B-B14F-4D97-AF65-F5344CB8AC3E}">
        <p14:creationId xmlns:p14="http://schemas.microsoft.com/office/powerpoint/2010/main" val="435703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D12614A6-10D9-C750-94AC-F7E2E5AC78C7}"/>
            </a:ext>
          </a:extLst>
        </p:cNvPr>
        <p:cNvGrpSpPr/>
        <p:nvPr/>
      </p:nvGrpSpPr>
      <p:grpSpPr>
        <a:xfrm>
          <a:off x="0" y="0"/>
          <a:ext cx="0" cy="0"/>
          <a:chOff x="0" y="0"/>
          <a:chExt cx="0" cy="0"/>
        </a:xfrm>
      </p:grpSpPr>
      <p:pic>
        <p:nvPicPr>
          <p:cNvPr id="5" name="3 WEEKS 5 DAYS">
            <a:hlinkClick r:id="" action="ppaction://media"/>
            <a:extLst>
              <a:ext uri="{FF2B5EF4-FFF2-40B4-BE49-F238E27FC236}">
                <a16:creationId xmlns:a16="http://schemas.microsoft.com/office/drawing/2014/main" id="{C3DF861C-F248-3D62-C1E2-C06C04BFB1A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794125" y="932543"/>
            <a:ext cx="5153006" cy="5495580"/>
          </a:xfrm>
          <a:prstGeom prst="rect">
            <a:avLst/>
          </a:prstGeom>
        </p:spPr>
      </p:pic>
      <p:sp>
        <p:nvSpPr>
          <p:cNvPr id="6" name="TextBox 5">
            <a:extLst>
              <a:ext uri="{FF2B5EF4-FFF2-40B4-BE49-F238E27FC236}">
                <a16:creationId xmlns:a16="http://schemas.microsoft.com/office/drawing/2014/main" id="{518DADA0-5A1D-0DE1-3F1B-19DF9858E398}"/>
              </a:ext>
            </a:extLst>
          </p:cNvPr>
          <p:cNvSpPr txBox="1"/>
          <p:nvPr/>
        </p:nvSpPr>
        <p:spPr>
          <a:xfrm>
            <a:off x="433917" y="284844"/>
            <a:ext cx="43836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t>3 Weeks &amp; 6 Days</a:t>
            </a:r>
          </a:p>
        </p:txBody>
      </p:sp>
      <p:sp>
        <p:nvSpPr>
          <p:cNvPr id="8" name="Rectangle 7">
            <a:extLst>
              <a:ext uri="{FF2B5EF4-FFF2-40B4-BE49-F238E27FC236}">
                <a16:creationId xmlns:a16="http://schemas.microsoft.com/office/drawing/2014/main" id="{7A7FE8FC-C326-A096-6992-D0CD9F6D183A}"/>
              </a:ext>
            </a:extLst>
          </p:cNvPr>
          <p:cNvSpPr/>
          <p:nvPr/>
        </p:nvSpPr>
        <p:spPr>
          <a:xfrm>
            <a:off x="212054" y="259970"/>
            <a:ext cx="4081649" cy="9342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000">
                <a:solidFill>
                  <a:schemeClr val="bg1"/>
                </a:solidFill>
                <a:latin typeface="Bell MT"/>
                <a:cs typeface="Biome"/>
              </a:rPr>
              <a:t>3 Weeks 6 Days</a:t>
            </a:r>
          </a:p>
        </p:txBody>
      </p:sp>
      <p:sp>
        <p:nvSpPr>
          <p:cNvPr id="9" name="TextBox 8">
            <a:extLst>
              <a:ext uri="{FF2B5EF4-FFF2-40B4-BE49-F238E27FC236}">
                <a16:creationId xmlns:a16="http://schemas.microsoft.com/office/drawing/2014/main" id="{8F3B962F-2B08-78D3-E15F-B794ED82EFCB}"/>
              </a:ext>
            </a:extLst>
          </p:cNvPr>
          <p:cNvSpPr txBox="1"/>
          <p:nvPr/>
        </p:nvSpPr>
        <p:spPr>
          <a:xfrm>
            <a:off x="6691086" y="6418943"/>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30000">
                <a:latin typeface="Bell MT"/>
              </a:rPr>
              <a:t>CREDIT: 4 D ULTRASOUND LADY</a:t>
            </a:r>
            <a:endParaRPr lang="en-US">
              <a:latin typeface="Bell MT"/>
            </a:endParaRPr>
          </a:p>
          <a:p>
            <a:pPr algn="ctr"/>
            <a:endParaRPr lang="en-US"/>
          </a:p>
        </p:txBody>
      </p:sp>
      <p:pic>
        <p:nvPicPr>
          <p:cNvPr id="11" name="Picture 10" descr="Blue text on a black background&#10;&#10;AI-generated content may be incorrect.">
            <a:extLst>
              <a:ext uri="{FF2B5EF4-FFF2-40B4-BE49-F238E27FC236}">
                <a16:creationId xmlns:a16="http://schemas.microsoft.com/office/drawing/2014/main" id="{A6716EA3-15FC-EEBC-86FC-A56EAC797CC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81293" y="6063218"/>
            <a:ext cx="1657350" cy="352425"/>
          </a:xfrm>
          <a:prstGeom prst="rect">
            <a:avLst/>
          </a:prstGeom>
        </p:spPr>
      </p:pic>
    </p:spTree>
    <p:extLst>
      <p:ext uri="{BB962C8B-B14F-4D97-AF65-F5344CB8AC3E}">
        <p14:creationId xmlns:p14="http://schemas.microsoft.com/office/powerpoint/2010/main" val="381671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p:cTn id="12" fill="hold" display="0">
                  <p:stCondLst>
                    <p:cond delay="indefinite"/>
                  </p:stCondLst>
                </p:cTn>
                <p:tgtEl>
                  <p:spTgt spid="5"/>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82cacdb-e2d5-4f50-ab75-c38bfc289b61">
      <Terms xmlns="http://schemas.microsoft.com/office/infopath/2007/PartnerControls"/>
    </lcf76f155ced4ddcb4097134ff3c332f>
    <TaxCatchAll xmlns="8a0975ea-992f-4f42-9863-e294ef63a77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8E6ADFFA8D8E94BA20D1CB34FC97C4A" ma:contentTypeVersion="13" ma:contentTypeDescription="Create a new document." ma:contentTypeScope="" ma:versionID="41a09ca30abe2cee0c93beaceb7fe909">
  <xsd:schema xmlns:xsd="http://www.w3.org/2001/XMLSchema" xmlns:xs="http://www.w3.org/2001/XMLSchema" xmlns:p="http://schemas.microsoft.com/office/2006/metadata/properties" xmlns:ns2="d82cacdb-e2d5-4f50-ab75-c38bfc289b61" xmlns:ns3="8a0975ea-992f-4f42-9863-e294ef63a779" targetNamespace="http://schemas.microsoft.com/office/2006/metadata/properties" ma:root="true" ma:fieldsID="277d7927b902babb9f0b2602e50a2ed7" ns2:_="" ns3:_="">
    <xsd:import namespace="d82cacdb-e2d5-4f50-ab75-c38bfc289b61"/>
    <xsd:import namespace="8a0975ea-992f-4f42-9863-e294ef63a7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2cacdb-e2d5-4f50-ab75-c38bfc289b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d929fd-d9d4-4d75-855c-33707737a75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0975ea-992f-4f42-9863-e294ef63a77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8a6add7-93a7-4d05-926c-89f915d894f5}" ma:internalName="TaxCatchAll" ma:showField="CatchAllData" ma:web="8a0975ea-992f-4f42-9863-e294ef63a7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2808DA-CE6E-44CF-A095-DA655EAEAAE2}">
  <ds:schemaRefs>
    <ds:schemaRef ds:uri="http://schemas.microsoft.com/sharepoint/v3/contenttype/forms"/>
  </ds:schemaRefs>
</ds:datastoreItem>
</file>

<file path=customXml/itemProps2.xml><?xml version="1.0" encoding="utf-8"?>
<ds:datastoreItem xmlns:ds="http://schemas.openxmlformats.org/officeDocument/2006/customXml" ds:itemID="{56F6879A-68FD-45A0-BEFB-90E0191FCB54}">
  <ds:schemaRefs>
    <ds:schemaRef ds:uri="http://schemas.microsoft.com/office/infopath/2007/PartnerControls"/>
    <ds:schemaRef ds:uri="http://purl.org/dc/terms/"/>
    <ds:schemaRef ds:uri="http://schemas.microsoft.com/office/2006/documentManagement/types"/>
    <ds:schemaRef ds:uri="8a0975ea-992f-4f42-9863-e294ef63a779"/>
    <ds:schemaRef ds:uri="d82cacdb-e2d5-4f50-ab75-c38bfc289b61"/>
    <ds:schemaRef ds:uri="http://schemas.microsoft.com/office/2006/metadata/properties"/>
    <ds:schemaRef ds:uri="http://purl.org/dc/elements/1.1/"/>
    <ds:schemaRef ds:uri="http://www.w3.org/XML/1998/namespace"/>
    <ds:schemaRef ds:uri="http://purl.org/dc/dcmitype/"/>
    <ds:schemaRef ds:uri="http://schemas.openxmlformats.org/package/2006/metadata/core-properties"/>
  </ds:schemaRefs>
</ds:datastoreItem>
</file>

<file path=customXml/itemProps3.xml><?xml version="1.0" encoding="utf-8"?>
<ds:datastoreItem xmlns:ds="http://schemas.openxmlformats.org/officeDocument/2006/customXml" ds:itemID="{6122C0E7-C39A-493B-AC65-A5A1FFD7E3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2cacdb-e2d5-4f50-ab75-c38bfc289b61"/>
    <ds:schemaRef ds:uri="8a0975ea-992f-4f42-9863-e294ef63a7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ea5d2a2-bea6-40e8-a069-3b893602323b}" enabled="0" method="" siteId="{0ea5d2a2-bea6-40e8-a069-3b893602323b}" removed="1"/>
</clbl:labelList>
</file>

<file path=docProps/app.xml><?xml version="1.0" encoding="utf-8"?>
<Properties xmlns="http://schemas.openxmlformats.org/officeDocument/2006/extended-properties" xmlns:vt="http://schemas.openxmlformats.org/officeDocument/2006/docPropsVTypes">
  <Template>Parcel</Template>
  <TotalTime>1</TotalTime>
  <Words>1195</Words>
  <Application>Microsoft Office PowerPoint</Application>
  <PresentationFormat>Widescreen</PresentationFormat>
  <Paragraphs>75</Paragraphs>
  <Slides>11</Slides>
  <Notes>11</Notes>
  <HiddenSlides>0</HiddenSlides>
  <MMClips>3</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Month 2</vt:lpstr>
      <vt:lpstr>PowerPoint Presentation</vt:lpstr>
      <vt:lpstr>PowerPoint Presentation</vt:lpstr>
      <vt:lpstr>PowerPoint Presentation</vt:lpstr>
      <vt:lpstr>PowerPoint Presentation</vt:lpstr>
      <vt:lpstr>PowerPoint Presentation</vt:lpstr>
      <vt:lpstr>            Supplemental Materials</vt:lpstr>
      <vt:lpstr>PowerPoint Presentation</vt:lpstr>
      <vt:lpstr>PowerPoint Presentation</vt:lpstr>
      <vt:lpstr>DISCUSSION QUESTIONS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Maci Binder</dc:creator>
  <cp:lastModifiedBy>Maci Binder</cp:lastModifiedBy>
  <cp:revision>176</cp:revision>
  <dcterms:created xsi:type="dcterms:W3CDTF">2025-07-28T16:35:14Z</dcterms:created>
  <dcterms:modified xsi:type="dcterms:W3CDTF">2026-07-27T17:52:04Z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0x01010038E6ADFFA8D8E94BA20D1CB34FC97C4A</vt:lpwstr>
  </property>
  <property fmtid="{D5CDD505-2E9C-101B-9397-08002B2CF9AE}" pid="3" name="MediaServiceImageTags">
    <vt:lpwstr/>
  </property>
</Properties>
</file>