
<file path=[Content_Types].xml><?xml version="1.0" encoding="utf-8"?>
<Types xmlns="http://schemas.openxmlformats.org/package/2006/content-types">
  <Default Extension="emf" ContentType="image/x-emf"/>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256" r:id="rId5"/>
    <p:sldId id="257" r:id="rId6"/>
    <p:sldId id="264" r:id="rId7"/>
    <p:sldId id="263" r:id="rId8"/>
    <p:sldId id="258" r:id="rId9"/>
    <p:sldId id="261" r:id="rId10"/>
    <p:sldId id="259" r:id="rId11"/>
    <p:sldId id="265" r:id="rId12"/>
    <p:sldId id="26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653836-B812-7BA0-50B9-93B4F1680A23}" v="20" dt="2026-07-27T18:59:03.8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ci Binder" userId="S::macib@hoac2025.onmicrosoft.com::97bd4c35-1337-4100-ada9-a3fcd7b08695" providerId="AD" clId="Web-{06653836-B812-7BA0-50B9-93B4F1680A23}"/>
    <pc:docChg chg="addSld modSld">
      <pc:chgData name="Maci Binder" userId="S::macib@hoac2025.onmicrosoft.com::97bd4c35-1337-4100-ada9-a3fcd7b08695" providerId="AD" clId="Web-{06653836-B812-7BA0-50B9-93B4F1680A23}" dt="2026-07-27T18:59:03.875" v="88" actId="1076"/>
      <pc:docMkLst>
        <pc:docMk/>
      </pc:docMkLst>
      <pc:sldChg chg="modNotes">
        <pc:chgData name="Maci Binder" userId="S::macib@hoac2025.onmicrosoft.com::97bd4c35-1337-4100-ada9-a3fcd7b08695" providerId="AD" clId="Web-{06653836-B812-7BA0-50B9-93B4F1680A23}" dt="2026-07-27T18:56:43.714" v="16"/>
        <pc:sldMkLst>
          <pc:docMk/>
          <pc:sldMk cId="1179152824" sldId="258"/>
        </pc:sldMkLst>
      </pc:sldChg>
      <pc:sldChg chg="modNotes">
        <pc:chgData name="Maci Binder" userId="S::macib@hoac2025.onmicrosoft.com::97bd4c35-1337-4100-ada9-a3fcd7b08695" providerId="AD" clId="Web-{06653836-B812-7BA0-50B9-93B4F1680A23}" dt="2026-07-27T18:55:46.743" v="12"/>
        <pc:sldMkLst>
          <pc:docMk/>
          <pc:sldMk cId="487842858" sldId="263"/>
        </pc:sldMkLst>
      </pc:sldChg>
      <pc:sldChg chg="addSp modSp new mod setBg modClrScheme chgLayout modNotes">
        <pc:chgData name="Maci Binder" userId="S::macib@hoac2025.onmicrosoft.com::97bd4c35-1337-4100-ada9-a3fcd7b08695" providerId="AD" clId="Web-{06653836-B812-7BA0-50B9-93B4F1680A23}" dt="2026-07-27T18:59:03.875" v="88" actId="1076"/>
        <pc:sldMkLst>
          <pc:docMk/>
          <pc:sldMk cId="515348946" sldId="265"/>
        </pc:sldMkLst>
        <pc:spChg chg="add mod">
          <ac:chgData name="Maci Binder" userId="S::macib@hoac2025.onmicrosoft.com::97bd4c35-1337-4100-ada9-a3fcd7b08695" providerId="AD" clId="Web-{06653836-B812-7BA0-50B9-93B4F1680A23}" dt="2026-07-27T18:58:10.123" v="32" actId="1076"/>
          <ac:spMkLst>
            <pc:docMk/>
            <pc:sldMk cId="515348946" sldId="265"/>
            <ac:spMk id="2" creationId="{D2FA07A6-2056-EFA8-27E0-68171302EAD5}"/>
          </ac:spMkLst>
        </pc:spChg>
        <pc:picChg chg="add mod">
          <ac:chgData name="Maci Binder" userId="S::macib@hoac2025.onmicrosoft.com::97bd4c35-1337-4100-ada9-a3fcd7b08695" providerId="AD" clId="Web-{06653836-B812-7BA0-50B9-93B4F1680A23}" dt="2026-07-27T18:59:03.875" v="88" actId="1076"/>
          <ac:picMkLst>
            <pc:docMk/>
            <pc:sldMk cId="515348946" sldId="265"/>
            <ac:picMk id="4" creationId="{E0702939-EA0B-0825-FCEC-2D35187C585B}"/>
          </ac:picMkLst>
        </pc:picChg>
      </pc:sldChg>
    </pc:docChg>
  </pc:docChgLst>
  <pc:docChgLst>
    <pc:chgData name="Maci Binder" userId="S::macib@hoac2025.onmicrosoft.com::97bd4c35-1337-4100-ada9-a3fcd7b08695" providerId="AD" clId="Web-{D884D840-A456-CED1-511E-CCFF7EBE32F3}"/>
    <pc:docChg chg="delSld modSld">
      <pc:chgData name="Maci Binder" userId="S::macib@hoac2025.onmicrosoft.com::97bd4c35-1337-4100-ada9-a3fcd7b08695" providerId="AD" clId="Web-{D884D840-A456-CED1-511E-CCFF7EBE32F3}" dt="2026-07-24T05:14:41.336" v="33"/>
      <pc:docMkLst>
        <pc:docMk/>
      </pc:docMkLst>
      <pc:sldChg chg="modNotes">
        <pc:chgData name="Maci Binder" userId="S::macib@hoac2025.onmicrosoft.com::97bd4c35-1337-4100-ada9-a3fcd7b08695" providerId="AD" clId="Web-{D884D840-A456-CED1-511E-CCFF7EBE32F3}" dt="2026-07-24T05:07:42.852" v="9"/>
        <pc:sldMkLst>
          <pc:docMk/>
          <pc:sldMk cId="1847103683" sldId="256"/>
        </pc:sldMkLst>
      </pc:sldChg>
      <pc:sldChg chg="modNotes">
        <pc:chgData name="Maci Binder" userId="S::macib@hoac2025.onmicrosoft.com::97bd4c35-1337-4100-ada9-a3fcd7b08695" providerId="AD" clId="Web-{D884D840-A456-CED1-511E-CCFF7EBE32F3}" dt="2026-07-24T05:09:00.698" v="18"/>
        <pc:sldMkLst>
          <pc:docMk/>
          <pc:sldMk cId="1311788849" sldId="257"/>
        </pc:sldMkLst>
      </pc:sldChg>
      <pc:sldChg chg="modNotes">
        <pc:chgData name="Maci Binder" userId="S::macib@hoac2025.onmicrosoft.com::97bd4c35-1337-4100-ada9-a3fcd7b08695" providerId="AD" clId="Web-{D884D840-A456-CED1-511E-CCFF7EBE32F3}" dt="2026-07-24T05:13:37.646" v="32"/>
        <pc:sldMkLst>
          <pc:docMk/>
          <pc:sldMk cId="1179152824" sldId="258"/>
        </pc:sldMkLst>
      </pc:sldChg>
      <pc:sldChg chg="modNotes">
        <pc:chgData name="Maci Binder" userId="S::macib@hoac2025.onmicrosoft.com::97bd4c35-1337-4100-ada9-a3fcd7b08695" providerId="AD" clId="Web-{D884D840-A456-CED1-511E-CCFF7EBE32F3}" dt="2026-07-24T05:12:46.847" v="22"/>
        <pc:sldMkLst>
          <pc:docMk/>
          <pc:sldMk cId="487842858" sldId="263"/>
        </pc:sldMkLst>
      </pc:sldChg>
      <pc:sldChg chg="modNotes">
        <pc:chgData name="Maci Binder" userId="S::macib@hoac2025.onmicrosoft.com::97bd4c35-1337-4100-ada9-a3fcd7b08695" providerId="AD" clId="Web-{D884D840-A456-CED1-511E-CCFF7EBE32F3}" dt="2026-07-24T05:12:16.143" v="19"/>
        <pc:sldMkLst>
          <pc:docMk/>
          <pc:sldMk cId="3776113256" sldId="26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4F5772-3A1E-CC41-B3C7-BCFD4AD9B233}"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FBDE6F-E07A-154F-A586-51DE07924615}" type="slidenum">
              <a:rPr lang="en-US" smtClean="0"/>
              <a:t>‹#›</a:t>
            </a:fld>
            <a:endParaRPr lang="en-US"/>
          </a:p>
        </p:txBody>
      </p:sp>
    </p:spTree>
    <p:extLst>
      <p:ext uri="{BB962C8B-B14F-4D97-AF65-F5344CB8AC3E}">
        <p14:creationId xmlns:p14="http://schemas.microsoft.com/office/powerpoint/2010/main" val="2224248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Symbol"/>
              <a:buChar char="•"/>
            </a:pPr>
            <a:r>
              <a:rPr lang="en-US"/>
              <a:t>During month 5, exciting things begin to happen – more movement, development and a key sensory ability kicks in.</a:t>
            </a:r>
            <a:endParaRPr lang="en-US">
              <a:highlight>
                <a:srgbClr val="C6C6C6"/>
              </a:highlight>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1</a:t>
            </a:fld>
            <a:endParaRPr lang="en-US"/>
          </a:p>
        </p:txBody>
      </p:sp>
    </p:spTree>
    <p:extLst>
      <p:ext uri="{BB962C8B-B14F-4D97-AF65-F5344CB8AC3E}">
        <p14:creationId xmlns:p14="http://schemas.microsoft.com/office/powerpoint/2010/main" val="1106714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pPr>
            <a:r>
              <a:rPr lang="en-US"/>
              <a:t>The pre-born person can hiccup. </a:t>
            </a:r>
            <a:endParaRPr lang="en-US">
              <a:highlight>
                <a:srgbClr val="C6C6C6"/>
              </a:highlight>
            </a:endParaRPr>
          </a:p>
          <a:p>
            <a:endParaRPr lang="en-US"/>
          </a:p>
          <a:p>
            <a:pPr marL="171450" indent="-171450">
              <a:buFont typeface="Symbol"/>
              <a:buChar char="•"/>
            </a:pPr>
            <a:r>
              <a:rPr lang="en-US"/>
              <a:t>Most moms begin to feel movement – which feels like a flutter – a sensation called “quickening”.  By the end of the month, the sensations increase with most moms feeling the hiccups, light kicks and punches as the pre-born person becomes more active - rolling and flipping in the womb. </a:t>
            </a:r>
          </a:p>
          <a:p>
            <a:endParaRPr lang="en-US"/>
          </a:p>
          <a:p>
            <a:pPr marL="171450" indent="-171450">
              <a:buFont typeface="Symbol"/>
              <a:buChar char="•"/>
            </a:pPr>
            <a:r>
              <a:rPr lang="en-US"/>
              <a:t>A pre-born person can feel full pain and sensations at this age, as well.</a:t>
            </a:r>
            <a:endParaRPr lang="en-US">
              <a:highlight>
                <a:srgbClr val="C6C6C6"/>
              </a:highlight>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2</a:t>
            </a:fld>
            <a:endParaRPr lang="en-US"/>
          </a:p>
        </p:txBody>
      </p:sp>
    </p:spTree>
    <p:extLst>
      <p:ext uri="{BB962C8B-B14F-4D97-AF65-F5344CB8AC3E}">
        <p14:creationId xmlns:p14="http://schemas.microsoft.com/office/powerpoint/2010/main" val="1271352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an ultrasound video of a pre-born person with hiccups. </a:t>
            </a:r>
            <a:endParaRPr lang="en-US">
              <a:highlight>
                <a:srgbClr val="C6C6C6"/>
              </a:highlight>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3</a:t>
            </a:fld>
            <a:endParaRPr lang="en-US"/>
          </a:p>
        </p:txBody>
      </p:sp>
    </p:spTree>
    <p:extLst>
      <p:ext uri="{BB962C8B-B14F-4D97-AF65-F5344CB8AC3E}">
        <p14:creationId xmlns:p14="http://schemas.microsoft.com/office/powerpoint/2010/main" val="2727915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pPr>
            <a:r>
              <a:rPr lang="en-US" dirty="0"/>
              <a:t>Notes: This is a 4D scan of a 16-17-week-old pre-born person who is very active in the womb (hold up 16 week old model).The pre-born person may move in response to sound, pressure on the mother’s abdomen, or changes in the mother’s position. </a:t>
            </a:r>
            <a:endParaRPr lang="en-US" dirty="0">
              <a:highlight>
                <a:srgbClr val="C6C6C6"/>
              </a:highlight>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4</a:t>
            </a:fld>
            <a:endParaRPr lang="en-US"/>
          </a:p>
        </p:txBody>
      </p:sp>
    </p:spTree>
    <p:extLst>
      <p:ext uri="{BB962C8B-B14F-4D97-AF65-F5344CB8AC3E}">
        <p14:creationId xmlns:p14="http://schemas.microsoft.com/office/powerpoint/2010/main" val="1541717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65E10-B98B-E732-8131-B697AB1747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64EB2-AC65-7313-3091-1D1DDD5FA0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B4D0E-D410-BC3E-4BC1-95FE45ED0CC0}"/>
              </a:ext>
            </a:extLst>
          </p:cNvPr>
          <p:cNvSpPr>
            <a:spLocks noGrp="1"/>
          </p:cNvSpPr>
          <p:nvPr>
            <p:ph type="body" idx="1"/>
          </p:nvPr>
        </p:nvSpPr>
        <p:spPr/>
        <p:txBody>
          <a:bodyPr/>
          <a:lstStyle/>
          <a:p>
            <a:pPr marL="171450" indent="-171450">
              <a:buFont typeface="Symbol"/>
              <a:buChar char="•"/>
            </a:pPr>
            <a:r>
              <a:rPr lang="en-US"/>
              <a:t>The pre-born person begins to hear mom's </a:t>
            </a:r>
            <a:r>
              <a:rPr lang="en-US">
                <a:highlight>
                  <a:srgbClr val="EAEEFF"/>
                </a:highlight>
              </a:rPr>
              <a:t>heartbeat,</a:t>
            </a:r>
            <a:r>
              <a:rPr lang="en-US"/>
              <a:t> stomach rumbling. </a:t>
            </a:r>
            <a:endParaRPr lang="en-US">
              <a:highlight>
                <a:srgbClr val="C6C6C6"/>
              </a:highlight>
            </a:endParaRPr>
          </a:p>
          <a:p>
            <a:pPr marL="171450" indent="-171450">
              <a:buFont typeface="Symbol"/>
              <a:buChar char="•"/>
            </a:pPr>
            <a:r>
              <a:rPr lang="en-US"/>
              <a:t>The pre-born has his or her own solid set of fingerprints and fingernails now. </a:t>
            </a:r>
            <a:endParaRPr lang="en-US">
              <a:highlight>
                <a:srgbClr val="C6C6C6"/>
              </a:highlight>
            </a:endParaRPr>
          </a:p>
          <a:p>
            <a:pPr marL="171450" indent="-171450">
              <a:buFont typeface="Symbol"/>
              <a:buChar char="•"/>
            </a:pPr>
            <a:r>
              <a:rPr lang="en-US"/>
              <a:t>The pre-born person's skin is covered by a greasy, cheese-like coating called vernix. This helps protect the skin from chapping and hardening that can occur due to constant contact with the amniotic fluid. </a:t>
            </a:r>
            <a:endParaRPr lang="en-US">
              <a:highlight>
                <a:srgbClr val="C6C6C6"/>
              </a:highlight>
            </a:endParaRPr>
          </a:p>
          <a:p>
            <a:pPr marL="171450" indent="-171450">
              <a:buFont typeface="Symbol"/>
              <a:buChar char="•"/>
            </a:pPr>
            <a:r>
              <a:rPr lang="en-US"/>
              <a:t>Lanugo is also present. Lanugo is a peach fuzz-like hair-covering over the skin that provides extra protection and warmth. </a:t>
            </a:r>
            <a:endParaRPr lang="en-US">
              <a:highlight>
                <a:srgbClr val="C6C6C6"/>
              </a:highlight>
            </a:endParaRPr>
          </a:p>
          <a:p>
            <a:endParaRPr lang="en-US" dirty="0"/>
          </a:p>
        </p:txBody>
      </p:sp>
      <p:sp>
        <p:nvSpPr>
          <p:cNvPr id="4" name="Slide Number Placeholder 3">
            <a:extLst>
              <a:ext uri="{FF2B5EF4-FFF2-40B4-BE49-F238E27FC236}">
                <a16:creationId xmlns:a16="http://schemas.microsoft.com/office/drawing/2014/main" id="{05ACBF9D-FBB5-6B9E-D657-5C03ADA0F2E4}"/>
              </a:ext>
            </a:extLst>
          </p:cNvPr>
          <p:cNvSpPr>
            <a:spLocks noGrp="1"/>
          </p:cNvSpPr>
          <p:nvPr>
            <p:ph type="sldNum" sz="quarter" idx="5"/>
          </p:nvPr>
        </p:nvSpPr>
        <p:spPr/>
        <p:txBody>
          <a:bodyPr/>
          <a:lstStyle/>
          <a:p>
            <a:fld id="{99FBDE6F-E07A-154F-A586-51DE07924615}" type="slidenum">
              <a:rPr lang="en-US" smtClean="0"/>
              <a:t>5</a:t>
            </a:fld>
            <a:endParaRPr lang="en-US"/>
          </a:p>
        </p:txBody>
      </p:sp>
    </p:spTree>
    <p:extLst>
      <p:ext uri="{BB962C8B-B14F-4D97-AF65-F5344CB8AC3E}">
        <p14:creationId xmlns:p14="http://schemas.microsoft.com/office/powerpoint/2010/main" val="2357876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Notes: </a:t>
            </a:r>
            <a:r>
              <a:rPr lang="en-US">
                <a:solidFill>
                  <a:srgbClr val="333333"/>
                </a:solidFill>
              </a:rPr>
              <a:t>While the cochlea, middle ear, and outer ear all start forming around</a:t>
            </a:r>
            <a:r>
              <a:rPr lang="en-US" b="1">
                <a:solidFill>
                  <a:srgbClr val="333333"/>
                </a:solidFill>
              </a:rPr>
              <a:t> 7 weeks</a:t>
            </a:r>
            <a:r>
              <a:rPr lang="en-US">
                <a:solidFill>
                  <a:srgbClr val="333333"/>
                </a:solidFill>
              </a:rPr>
              <a:t> gestation, these structures take many more weeks to mature and send signals to the brain. T</a:t>
            </a:r>
            <a:r>
              <a:rPr lang="en-US" b="1">
                <a:solidFill>
                  <a:srgbClr val="333333"/>
                </a:solidFill>
              </a:rPr>
              <a:t>he earliest evidence of a fetus responding to sound is at 16</a:t>
            </a:r>
            <a:r>
              <a:rPr lang="en-US">
                <a:solidFill>
                  <a:srgbClr val="333333"/>
                </a:solidFill>
              </a:rPr>
              <a:t> </a:t>
            </a:r>
            <a:r>
              <a:rPr lang="en-US" b="1">
                <a:solidFill>
                  <a:srgbClr val="333333"/>
                </a:solidFill>
              </a:rPr>
              <a:t>weeks. </a:t>
            </a:r>
            <a:r>
              <a:rPr lang="en-US" b="1">
                <a:solidFill>
                  <a:srgbClr val="000000"/>
                </a:solidFill>
              </a:rPr>
              <a:t>The pre-born person begins to hear mom’s heartbeat, stomach rumbling, and breathing. </a:t>
            </a:r>
            <a:r>
              <a:rPr lang="en-US">
                <a:solidFill>
                  <a:srgbClr val="000000"/>
                </a:solidFill>
              </a:rPr>
              <a:t> </a:t>
            </a:r>
          </a:p>
        </p:txBody>
      </p:sp>
      <p:sp>
        <p:nvSpPr>
          <p:cNvPr id="4" name="Slide Number Placeholder 3"/>
          <p:cNvSpPr>
            <a:spLocks noGrp="1"/>
          </p:cNvSpPr>
          <p:nvPr>
            <p:ph type="sldNum" sz="quarter" idx="5"/>
          </p:nvPr>
        </p:nvSpPr>
        <p:spPr/>
        <p:txBody>
          <a:bodyPr/>
          <a:lstStyle/>
          <a:p>
            <a:fld id="{99FBDE6F-E07A-154F-A586-51DE07924615}" type="slidenum">
              <a:rPr lang="en-US" smtClean="0"/>
              <a:t>6</a:t>
            </a:fld>
            <a:endParaRPr lang="en-US"/>
          </a:p>
        </p:txBody>
      </p:sp>
    </p:spTree>
    <p:extLst>
      <p:ext uri="{BB962C8B-B14F-4D97-AF65-F5344CB8AC3E}">
        <p14:creationId xmlns:p14="http://schemas.microsoft.com/office/powerpoint/2010/main" val="339833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2721E-F617-E3A9-A348-E5B249E928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72C574-9071-DBFD-576A-0878A6ED93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79E878-B932-95CC-A0E7-64455D167CEA}"/>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1" i="0" u="none" strike="noStrike" kern="1200">
                <a:solidFill>
                  <a:schemeClr val="tx1"/>
                </a:solidFill>
                <a:effectLst/>
                <a:latin typeface="+mn-lt"/>
                <a:ea typeface="+mn-ea"/>
                <a:cs typeface="+mn-cs"/>
              </a:rPr>
              <a:t>A diagnostic ultrasound is typically performed at this point in the pre-born person’s development in order to determine overall health and growth. This image shows a 3-D ultrasound of a pre-born person, named Olivia.  </a:t>
            </a:r>
            <a:endParaRPr lang="en-US" sz="1200" b="1" i="0" u="none" strike="noStrike" kern="1200">
              <a:solidFill>
                <a:schemeClr val="tx1"/>
              </a:solidFill>
              <a:effectLst/>
              <a:latin typeface="+mn-lt"/>
            </a:endParaRPr>
          </a:p>
          <a:p>
            <a:pPr marL="171450" indent="-171450" rtl="0" fontAlgn="base">
              <a:buFont typeface="Arial" panose="020B0604020202020204" pitchFamily="34" charset="0"/>
              <a:buChar char="•"/>
            </a:pPr>
            <a:r>
              <a:rPr lang="en-US" sz="1200" b="1" i="0" u="none" strike="noStrike" kern="1200">
                <a:solidFill>
                  <a:schemeClr val="tx1"/>
                </a:solidFill>
                <a:effectLst/>
                <a:latin typeface="+mn-lt"/>
                <a:ea typeface="+mn-ea"/>
                <a:cs typeface="+mn-cs"/>
              </a:rPr>
              <a:t>Habits are formed in womb as shown comparing this ultrasound with the actual photo of Olivia after birth.  Olivia was sucking her hand in the womb in the same way that she continued to suck her hand after birth as shown by these photos. </a:t>
            </a:r>
            <a:endParaRPr lang="en-US" sz="1200" b="1" i="0" u="none" strike="noStrike" kern="1200">
              <a:solidFill>
                <a:schemeClr val="tx1"/>
              </a:solidFill>
              <a:effectLst/>
              <a:latin typeface="+mn-lt"/>
            </a:endParaRPr>
          </a:p>
          <a:p>
            <a:pPr marL="171450" indent="-171450">
              <a:buFont typeface="Arial" panose="020B0604020202020204" pitchFamily="34" charset="0"/>
              <a:buChar char="•"/>
            </a:pPr>
            <a:r>
              <a:rPr lang="en-US" b="1"/>
              <a:t>At the end of month 5, the pre-born person is now about 7 inches long and weighs about 1 pound—the size of a zucchini.</a:t>
            </a:r>
          </a:p>
        </p:txBody>
      </p:sp>
      <p:sp>
        <p:nvSpPr>
          <p:cNvPr id="4" name="Slide Number Placeholder 3">
            <a:extLst>
              <a:ext uri="{FF2B5EF4-FFF2-40B4-BE49-F238E27FC236}">
                <a16:creationId xmlns:a16="http://schemas.microsoft.com/office/drawing/2014/main" id="{2243AA96-856C-DC31-311F-D16D6F1699D6}"/>
              </a:ext>
            </a:extLst>
          </p:cNvPr>
          <p:cNvSpPr>
            <a:spLocks noGrp="1"/>
          </p:cNvSpPr>
          <p:nvPr>
            <p:ph type="sldNum" sz="quarter" idx="5"/>
          </p:nvPr>
        </p:nvSpPr>
        <p:spPr/>
        <p:txBody>
          <a:bodyPr/>
          <a:lstStyle/>
          <a:p>
            <a:fld id="{99FBDE6F-E07A-154F-A586-51DE07924615}" type="slidenum">
              <a:rPr lang="en-US" smtClean="0"/>
              <a:t>7</a:t>
            </a:fld>
            <a:endParaRPr lang="en-US"/>
          </a:p>
        </p:txBody>
      </p:sp>
    </p:spTree>
    <p:extLst>
      <p:ext uri="{BB962C8B-B14F-4D97-AF65-F5344CB8AC3E}">
        <p14:creationId xmlns:p14="http://schemas.microsoft.com/office/powerpoint/2010/main" val="3419964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Te</a:t>
            </a:r>
            <a:r>
              <a:rPr lang="en-US">
                <a:latin typeface="Calibri"/>
                <a:ea typeface="Calibri"/>
                <a:cs typeface="Calibri"/>
              </a:rPr>
              <a:t>achers:</a:t>
            </a:r>
          </a:p>
          <a:p>
            <a:r>
              <a:rPr lang="en-US" dirty="0">
                <a:latin typeface="Calibri"/>
                <a:ea typeface="Calibri"/>
                <a:cs typeface="Calibri"/>
              </a:rPr>
              <a:t>Please see the teaching manual for </a:t>
            </a:r>
            <a:r>
              <a:rPr lang="en-US" dirty="0" err="1">
                <a:latin typeface="Calibri"/>
                <a:ea typeface="Calibri"/>
                <a:cs typeface="Calibri"/>
              </a:rPr>
              <a:t>discusson</a:t>
            </a:r>
            <a:r>
              <a:rPr lang="en-US" dirty="0">
                <a:latin typeface="Calibri"/>
                <a:ea typeface="Calibri"/>
                <a:cs typeface="Calibri"/>
              </a:rPr>
              <a:t> questions.</a:t>
            </a:r>
          </a:p>
        </p:txBody>
      </p:sp>
      <p:sp>
        <p:nvSpPr>
          <p:cNvPr id="4" name="Slide Number Placeholder 3"/>
          <p:cNvSpPr>
            <a:spLocks noGrp="1"/>
          </p:cNvSpPr>
          <p:nvPr>
            <p:ph type="sldNum" sz="quarter" idx="5"/>
          </p:nvPr>
        </p:nvSpPr>
        <p:spPr/>
        <p:txBody>
          <a:bodyPr/>
          <a:lstStyle/>
          <a:p>
            <a:fld id="{99FBDE6F-E07A-154F-A586-51DE07924615}" type="slidenum">
              <a:rPr lang="en-US" smtClean="0"/>
              <a:t>8</a:t>
            </a:fld>
            <a:endParaRPr lang="en-US"/>
          </a:p>
        </p:txBody>
      </p:sp>
    </p:spTree>
    <p:extLst>
      <p:ext uri="{BB962C8B-B14F-4D97-AF65-F5344CB8AC3E}">
        <p14:creationId xmlns:p14="http://schemas.microsoft.com/office/powerpoint/2010/main" val="1898211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0C363-C330-55E0-046E-66E8176082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06CD3-F664-1AA4-CE69-DF8391447B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B0E8BD-0030-C74C-011D-894AEAD0A309}"/>
              </a:ext>
            </a:extLst>
          </p:cNvPr>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3FC711B-10BA-F8E0-1C71-413CA4B2FCA3}"/>
              </a:ext>
            </a:extLst>
          </p:cNvPr>
          <p:cNvSpPr>
            <a:spLocks noGrp="1"/>
          </p:cNvSpPr>
          <p:nvPr>
            <p:ph type="sldNum" sz="quarter" idx="5"/>
          </p:nvPr>
        </p:nvSpPr>
        <p:spPr/>
        <p:txBody>
          <a:bodyPr/>
          <a:lstStyle/>
          <a:p>
            <a:fld id="{99FBDE6F-E07A-154F-A586-51DE07924615}" type="slidenum">
              <a:rPr lang="en-US" smtClean="0"/>
              <a:t>8</a:t>
            </a:fld>
            <a:endParaRPr lang="en-US"/>
          </a:p>
        </p:txBody>
      </p:sp>
    </p:spTree>
    <p:extLst>
      <p:ext uri="{BB962C8B-B14F-4D97-AF65-F5344CB8AC3E}">
        <p14:creationId xmlns:p14="http://schemas.microsoft.com/office/powerpoint/2010/main" val="2760609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A2714-B51B-3250-D384-97489D7A36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448EF1-4FAD-6F1C-580F-4279155B53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516309-2E51-D0EE-6F22-8FC94F86ECA6}"/>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2910D531-8E9F-E1F8-9F1B-47A14D6CC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517D1-FD3E-E295-86A1-3A229FB84CAC}"/>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296844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7049E-AC87-DDCA-8262-51F6343733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01803B-A54E-51E7-3752-02133DD5E1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7E601A-536F-8BCC-DBAB-DB3ACB3CA47A}"/>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192D54D0-318D-3553-49A9-A4C85B2D91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86A977-6C5C-B19A-3BD4-18E561F994DA}"/>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467935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A6C3CC-AA78-98C2-F0A1-5837A90E22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2F6C32-F228-1A90-D17D-7100838D1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96113-E867-AD65-2605-770A64D7447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283FE5F0-D0D2-6960-E52B-0F921ADA16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C1307A-00AE-81E7-A25D-2A2A66A13471}"/>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246005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CA313-8998-A018-5173-49D85F0B86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098DD6-76F5-C736-CD4C-3A4ACA5CC3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315D64-0E98-E7F4-CD6B-27AA276ADA68}"/>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A9F1C0F7-1595-8341-9D96-85DFCC6635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8A43A3-8CEF-6E61-2A98-CCB17BAD82FB}"/>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609317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31E91-5A30-758B-712F-A993C9CC56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5DE698-B925-1CB5-1494-60295AEB66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8401A6-F20D-5C6D-9492-28BF8F1D7CF8}"/>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1EFB413A-26E0-909C-4405-3B35BD66F0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DA23B1-2EB4-C38C-B2AC-8AC90EDE5696}"/>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517509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949ED-F4CB-4BFD-6F57-2667C760FC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64E231-94A8-8376-D44D-865FF1D889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A975DC-EB89-6029-A176-FD51619640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1354F8-4BA7-43BD-D7D7-7080568D717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DB407102-4B89-2790-5A8E-FDEA172F31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28F242-6900-86B0-B4D8-6AE840FFC250}"/>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753809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F3229-9436-3CF5-0F5F-64A30B78D4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AC735F-62E9-D54A-0272-A25BDC3AEE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E6E62C-49C2-1452-3743-C1445A8B21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1BD136-F962-980E-1242-2524013A30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8AEEF6-514C-6267-8C79-611F23EFF6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8710BC-5E97-73B5-6168-ED4BE1A48387}"/>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8" name="Footer Placeholder 7">
            <a:extLst>
              <a:ext uri="{FF2B5EF4-FFF2-40B4-BE49-F238E27FC236}">
                <a16:creationId xmlns:a16="http://schemas.microsoft.com/office/drawing/2014/main" id="{5CB17DFF-9D0B-9899-76F3-FE0034C3C7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F7F856-B8CE-72E4-A361-28F212385A9A}"/>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429683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DF776-ECD9-4185-42EE-65C3316B07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6E18D5-DA4D-26E9-1A0E-488F3E56FCCF}"/>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4" name="Footer Placeholder 3">
            <a:extLst>
              <a:ext uri="{FF2B5EF4-FFF2-40B4-BE49-F238E27FC236}">
                <a16:creationId xmlns:a16="http://schemas.microsoft.com/office/drawing/2014/main" id="{9001EA29-AA1E-E0D1-20DA-D3361D9983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FD6610-F439-64F9-827E-C93A23E0ED52}"/>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4203489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56FF7D-3926-1650-9EB2-2BF615F2269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3" name="Footer Placeholder 2">
            <a:extLst>
              <a:ext uri="{FF2B5EF4-FFF2-40B4-BE49-F238E27FC236}">
                <a16:creationId xmlns:a16="http://schemas.microsoft.com/office/drawing/2014/main" id="{6511AB48-6945-33D1-58AA-2DF6CFBE8E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335A2B-20B9-1EFE-34B8-C931B1456513}"/>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839468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F82DA-6473-123B-1841-58FFAEAC95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3B559A-C2D4-E716-67E7-ABD4CF4382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0D4EB3-6D09-992C-DACA-0A83724C78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D10571-2E9F-E2A0-E2EE-31081B698EBF}"/>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8467A5BE-F85D-D30E-1FE2-9AFEC6FF95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A1495A-0A33-7416-FFB6-D453EADF479E}"/>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265987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C41B-DD01-C2C4-C9F5-32790A5069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305DE6-3F6E-43DD-3C42-DE65B14DEB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9CA008-7DE5-9D46-5127-9EE4FE5F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7F1009-2B7E-96F3-3FB6-41538C798A5D}"/>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E3B7B405-3759-9456-F34E-5B98852DA0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E8D456-574C-096A-1C04-70173F39D7BB}"/>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37779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B5ED58-A5EC-1271-5ECE-7E3466BA83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D0396C-9604-E903-FE08-C9E0A33BC4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858DBD-A99D-132A-6ACF-20570DCFD0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77D3527E-547B-3CA3-4FA2-E3877CF070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D51421A-72B5-90CC-7322-A71CF0D684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F7A5EB-53D0-0045-9CEA-05AA743BF675}" type="slidenum">
              <a:rPr lang="en-US" smtClean="0"/>
              <a:t>‹#›</a:t>
            </a:fld>
            <a:endParaRPr lang="en-US"/>
          </a:p>
        </p:txBody>
      </p:sp>
    </p:spTree>
    <p:extLst>
      <p:ext uri="{BB962C8B-B14F-4D97-AF65-F5344CB8AC3E}">
        <p14:creationId xmlns:p14="http://schemas.microsoft.com/office/powerpoint/2010/main" val="3302519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ideo" Target="https://www.youtube.com/embed/kJrRw6kbnW4?feature=oembed" TargetMode="External"/><Relationship Id="rId5" Type="http://schemas.openxmlformats.org/officeDocument/2006/relationships/image" Target="../media/image4.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hhDLM4iQH70?feature=oembed" TargetMode="External"/><Relationship Id="rId6" Type="http://schemas.openxmlformats.org/officeDocument/2006/relationships/image" Target="../media/image4.pn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my.clevelandclinic.org/health/articles/7247-fetal-development-stages-of-growth"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speakingfortheunborn.com/baby-videos/" TargetMode="External"/><Relationship Id="rId4" Type="http://schemas.openxmlformats.org/officeDocument/2006/relationships/hyperlink" Target="https://www.mayoclinic.org/healthy-lifestyle/pregnancy-week-by-week/basics/healthy-pregnancy/hlv-2004947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73CF9-3963-D424-BCFE-EF83D6DC8FF0}"/>
              </a:ext>
            </a:extLst>
          </p:cNvPr>
          <p:cNvSpPr>
            <a:spLocks noGrp="1"/>
          </p:cNvSpPr>
          <p:nvPr>
            <p:ph type="ctrTitle"/>
          </p:nvPr>
        </p:nvSpPr>
        <p:spPr/>
        <p:txBody>
          <a:bodyPr/>
          <a:lstStyle/>
          <a:p>
            <a:r>
              <a:rPr lang="en-US">
                <a:latin typeface="Bell MT"/>
                <a:cs typeface="Biome"/>
              </a:rPr>
              <a:t>Month 5</a:t>
            </a:r>
          </a:p>
        </p:txBody>
      </p:sp>
      <p:sp>
        <p:nvSpPr>
          <p:cNvPr id="3" name="Subtitle 2">
            <a:extLst>
              <a:ext uri="{FF2B5EF4-FFF2-40B4-BE49-F238E27FC236}">
                <a16:creationId xmlns:a16="http://schemas.microsoft.com/office/drawing/2014/main" id="{7E0E9904-3F3B-CCE8-7C2C-3C499A90A675}"/>
              </a:ext>
            </a:extLst>
          </p:cNvPr>
          <p:cNvSpPr>
            <a:spLocks noGrp="1"/>
          </p:cNvSpPr>
          <p:nvPr>
            <p:ph type="subTitle" idx="1"/>
          </p:nvPr>
        </p:nvSpPr>
        <p:spPr/>
        <p:txBody>
          <a:bodyPr vert="horz" lIns="91440" tIns="45720" rIns="91440" bIns="45720" rtlCol="0" anchor="t">
            <a:normAutofit/>
          </a:bodyPr>
          <a:lstStyle/>
          <a:p>
            <a:r>
              <a:rPr lang="en-US">
                <a:latin typeface="Bell MT"/>
                <a:cs typeface="Biome"/>
              </a:rPr>
              <a:t>Weeks 15-18 after Conception</a:t>
            </a:r>
          </a:p>
        </p:txBody>
      </p:sp>
      <p:pic>
        <p:nvPicPr>
          <p:cNvPr id="5" name="Picture 4">
            <a:extLst>
              <a:ext uri="{FF2B5EF4-FFF2-40B4-BE49-F238E27FC236}">
                <a16:creationId xmlns:a16="http://schemas.microsoft.com/office/drawing/2014/main" id="{C337E464-6CFD-B751-C871-7675220E3242}"/>
              </a:ext>
            </a:extLst>
          </p:cNvPr>
          <p:cNvPicPr>
            <a:picLocks noChangeAspect="1"/>
          </p:cNvPicPr>
          <p:nvPr/>
        </p:nvPicPr>
        <p:blipFill>
          <a:blip r:embed="rId3"/>
          <a:stretch>
            <a:fillRect/>
          </a:stretch>
        </p:blipFill>
        <p:spPr>
          <a:xfrm>
            <a:off x="2525327" y="4611252"/>
            <a:ext cx="3570673" cy="2248770"/>
          </a:xfrm>
          <a:prstGeom prst="rect">
            <a:avLst/>
          </a:prstGeom>
        </p:spPr>
      </p:pic>
      <p:pic>
        <p:nvPicPr>
          <p:cNvPr id="7" name="Picture 6" descr="Blue text on a black background&#10;&#10;AI-generated content may be incorrect.">
            <a:extLst>
              <a:ext uri="{FF2B5EF4-FFF2-40B4-BE49-F238E27FC236}">
                <a16:creationId xmlns:a16="http://schemas.microsoft.com/office/drawing/2014/main" id="{DE0AE943-DCF5-E610-3646-C22F20AAAE7D}"/>
              </a:ext>
            </a:extLst>
          </p:cNvPr>
          <p:cNvPicPr>
            <a:picLocks noChangeAspect="1"/>
          </p:cNvPicPr>
          <p:nvPr/>
        </p:nvPicPr>
        <p:blipFill>
          <a:blip r:embed="rId4"/>
          <a:stretch>
            <a:fillRect/>
          </a:stretch>
        </p:blipFill>
        <p:spPr>
          <a:xfrm>
            <a:off x="6387342" y="5573519"/>
            <a:ext cx="2917295" cy="596083"/>
          </a:xfrm>
          <a:prstGeom prst="rect">
            <a:avLst/>
          </a:prstGeom>
        </p:spPr>
      </p:pic>
    </p:spTree>
    <p:extLst>
      <p:ext uri="{BB962C8B-B14F-4D97-AF65-F5344CB8AC3E}">
        <p14:creationId xmlns:p14="http://schemas.microsoft.com/office/powerpoint/2010/main" val="1847103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5" name="Picture 4" descr="Close-up of a baby's face&#10;&#10;AI-generated content may be incorrect.">
            <a:extLst>
              <a:ext uri="{FF2B5EF4-FFF2-40B4-BE49-F238E27FC236}">
                <a16:creationId xmlns:a16="http://schemas.microsoft.com/office/drawing/2014/main" id="{1F398EF4-4130-4DE9-1675-6A43FE4F9DDF}"/>
              </a:ext>
            </a:extLst>
          </p:cNvPr>
          <p:cNvPicPr>
            <a:picLocks noChangeAspect="1"/>
          </p:cNvPicPr>
          <p:nvPr/>
        </p:nvPicPr>
        <p:blipFill>
          <a:blip r:embed="rId3"/>
          <a:stretch>
            <a:fillRect/>
          </a:stretch>
        </p:blipFill>
        <p:spPr>
          <a:xfrm>
            <a:off x="1582474" y="583513"/>
            <a:ext cx="9027052" cy="5765321"/>
          </a:xfrm>
          <a:prstGeom prst="rect">
            <a:avLst/>
          </a:prstGeom>
        </p:spPr>
      </p:pic>
      <p:sp>
        <p:nvSpPr>
          <p:cNvPr id="2" name="Rectangle 1">
            <a:extLst>
              <a:ext uri="{FF2B5EF4-FFF2-40B4-BE49-F238E27FC236}">
                <a16:creationId xmlns:a16="http://schemas.microsoft.com/office/drawing/2014/main" id="{02879267-D981-3CD5-7204-D2E183AA54F2}"/>
              </a:ext>
            </a:extLst>
          </p:cNvPr>
          <p:cNvSpPr/>
          <p:nvPr/>
        </p:nvSpPr>
        <p:spPr>
          <a:xfrm>
            <a:off x="593403" y="154172"/>
            <a:ext cx="3413724" cy="666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latin typeface="Bell MT"/>
                <a:cs typeface="Biome"/>
              </a:rPr>
              <a:t>Hiccups occur.</a:t>
            </a:r>
          </a:p>
        </p:txBody>
      </p:sp>
      <p:sp>
        <p:nvSpPr>
          <p:cNvPr id="3" name="TextBox 2">
            <a:extLst>
              <a:ext uri="{FF2B5EF4-FFF2-40B4-BE49-F238E27FC236}">
                <a16:creationId xmlns:a16="http://schemas.microsoft.com/office/drawing/2014/main" id="{61DB4DE8-2A33-A7A3-A771-6158C3EAC595}"/>
              </a:ext>
            </a:extLst>
          </p:cNvPr>
          <p:cNvSpPr txBox="1"/>
          <p:nvPr/>
        </p:nvSpPr>
        <p:spPr>
          <a:xfrm>
            <a:off x="6623895" y="6274280"/>
            <a:ext cx="446848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latin typeface="Bell MT"/>
                <a:cs typeface="Biome"/>
              </a:rPr>
              <a:t>18 weeks after conception</a:t>
            </a:r>
          </a:p>
          <a:p>
            <a:pPr algn="ctr"/>
            <a:r>
              <a:rPr lang="en-US" sz="1600">
                <a:latin typeface="Bell MT"/>
                <a:cs typeface="Biome"/>
              </a:rPr>
              <a:t>Photo Credit: Science Photo Library</a:t>
            </a:r>
          </a:p>
        </p:txBody>
      </p:sp>
      <p:pic>
        <p:nvPicPr>
          <p:cNvPr id="4" name="Picture 3" descr="A heart with a cross and yellow rays&#10;&#10;AI-generated content may be incorrect.">
            <a:extLst>
              <a:ext uri="{FF2B5EF4-FFF2-40B4-BE49-F238E27FC236}">
                <a16:creationId xmlns:a16="http://schemas.microsoft.com/office/drawing/2014/main" id="{8C0691D9-37B3-02C6-AB46-195051715B0C}"/>
              </a:ext>
            </a:extLst>
          </p:cNvPr>
          <p:cNvPicPr>
            <a:picLocks noChangeAspect="1"/>
          </p:cNvPicPr>
          <p:nvPr/>
        </p:nvPicPr>
        <p:blipFill>
          <a:blip r:embed="rId4"/>
          <a:stretch>
            <a:fillRect/>
          </a:stretch>
        </p:blipFill>
        <p:spPr>
          <a:xfrm>
            <a:off x="9655432" y="5574270"/>
            <a:ext cx="693353" cy="700217"/>
          </a:xfrm>
          <a:prstGeom prst="rect">
            <a:avLst/>
          </a:prstGeom>
        </p:spPr>
      </p:pic>
    </p:spTree>
    <p:extLst>
      <p:ext uri="{BB962C8B-B14F-4D97-AF65-F5344CB8AC3E}">
        <p14:creationId xmlns:p14="http://schemas.microsoft.com/office/powerpoint/2010/main" val="1311788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pic>
        <p:nvPicPr>
          <p:cNvPr id="2" name="Online Media 1" descr="18 Weeks Pregnancy Showing Fetal Hiccups">
            <a:hlinkClick r:id="" action="ppaction://media"/>
            <a:extLst>
              <a:ext uri="{FF2B5EF4-FFF2-40B4-BE49-F238E27FC236}">
                <a16:creationId xmlns:a16="http://schemas.microsoft.com/office/drawing/2014/main" id="{6C164FD7-3F15-E183-C02B-8492DDB0D0F7}"/>
              </a:ext>
            </a:extLst>
          </p:cNvPr>
          <p:cNvPicPr>
            <a:picLocks noRot="1" noChangeAspect="1"/>
          </p:cNvPicPr>
          <p:nvPr>
            <a:videoFile r:link="rId1"/>
          </p:nvPr>
        </p:nvPicPr>
        <p:blipFill>
          <a:blip r:embed="rId4"/>
          <a:stretch>
            <a:fillRect/>
          </a:stretch>
        </p:blipFill>
        <p:spPr>
          <a:xfrm>
            <a:off x="1463409" y="667846"/>
            <a:ext cx="9773995" cy="5522307"/>
          </a:xfrm>
          <a:prstGeom prst="rect">
            <a:avLst/>
          </a:prstGeom>
        </p:spPr>
      </p:pic>
      <p:pic>
        <p:nvPicPr>
          <p:cNvPr id="4" name="Picture 3" descr="A heart with a cross and yellow rays&#10;&#10;AI-generated content may be incorrect.">
            <a:extLst>
              <a:ext uri="{FF2B5EF4-FFF2-40B4-BE49-F238E27FC236}">
                <a16:creationId xmlns:a16="http://schemas.microsoft.com/office/drawing/2014/main" id="{AC496F02-D7FC-7D3A-D853-B91543FF72F8}"/>
              </a:ext>
            </a:extLst>
          </p:cNvPr>
          <p:cNvPicPr>
            <a:picLocks noChangeAspect="1"/>
          </p:cNvPicPr>
          <p:nvPr/>
        </p:nvPicPr>
        <p:blipFill>
          <a:blip r:embed="rId5"/>
          <a:stretch>
            <a:fillRect/>
          </a:stretch>
        </p:blipFill>
        <p:spPr>
          <a:xfrm>
            <a:off x="10380040" y="5435819"/>
            <a:ext cx="693353" cy="700217"/>
          </a:xfrm>
          <a:prstGeom prst="rect">
            <a:avLst/>
          </a:prstGeom>
        </p:spPr>
      </p:pic>
      <p:sp>
        <p:nvSpPr>
          <p:cNvPr id="5" name="TextBox 4">
            <a:extLst>
              <a:ext uri="{FF2B5EF4-FFF2-40B4-BE49-F238E27FC236}">
                <a16:creationId xmlns:a16="http://schemas.microsoft.com/office/drawing/2014/main" id="{C80F89DB-2BAE-9324-6A40-AD6A06034A07}"/>
              </a:ext>
            </a:extLst>
          </p:cNvPr>
          <p:cNvSpPr txBox="1"/>
          <p:nvPr/>
        </p:nvSpPr>
        <p:spPr>
          <a:xfrm>
            <a:off x="7775687" y="6333893"/>
            <a:ext cx="3461717" cy="523220"/>
          </a:xfrm>
          <a:prstGeom prst="rect">
            <a:avLst/>
          </a:prstGeom>
          <a:noFill/>
        </p:spPr>
        <p:txBody>
          <a:bodyPr wrap="none" rtlCol="0">
            <a:spAutoFit/>
          </a:bodyPr>
          <a:lstStyle/>
          <a:p>
            <a:r>
              <a:rPr lang="en-US" sz="1400">
                <a:latin typeface="Bell MT" panose="02020503060305020303" pitchFamily="18" charset="77"/>
              </a:rPr>
              <a:t>18 Weeks Pregnancy Showing Fetal Hiccups</a:t>
            </a:r>
          </a:p>
          <a:p>
            <a:r>
              <a:rPr lang="en-US" sz="1400">
                <a:latin typeface="Bell MT" panose="02020503060305020303" pitchFamily="18" charset="77"/>
              </a:rPr>
              <a:t>Video Credit: Dr. Mumtaz Khurshid</a:t>
            </a:r>
          </a:p>
        </p:txBody>
      </p:sp>
      <p:sp>
        <p:nvSpPr>
          <p:cNvPr id="7" name="TextBox 6">
            <a:extLst>
              <a:ext uri="{FF2B5EF4-FFF2-40B4-BE49-F238E27FC236}">
                <a16:creationId xmlns:a16="http://schemas.microsoft.com/office/drawing/2014/main" id="{3DA01712-F6D5-652D-9039-5062D0550465}"/>
              </a:ext>
            </a:extLst>
          </p:cNvPr>
          <p:cNvSpPr txBox="1"/>
          <p:nvPr/>
        </p:nvSpPr>
        <p:spPr>
          <a:xfrm>
            <a:off x="1463409" y="83071"/>
            <a:ext cx="8575941" cy="584775"/>
          </a:xfrm>
          <a:prstGeom prst="rect">
            <a:avLst/>
          </a:prstGeom>
          <a:noFill/>
        </p:spPr>
        <p:txBody>
          <a:bodyPr wrap="square">
            <a:spAutoFit/>
          </a:bodyPr>
          <a:lstStyle/>
          <a:p>
            <a:r>
              <a:rPr lang="en-US" sz="3200" b="1">
                <a:latin typeface="Bell MT" panose="02020503060305020303" pitchFamily="18" charset="77"/>
              </a:rPr>
              <a:t>18 Weeks Pregnancy Showing Fetal Hiccups</a:t>
            </a:r>
          </a:p>
        </p:txBody>
      </p:sp>
    </p:spTree>
    <p:extLst>
      <p:ext uri="{BB962C8B-B14F-4D97-AF65-F5344CB8AC3E}">
        <p14:creationId xmlns:p14="http://schemas.microsoft.com/office/powerpoint/2010/main" val="377611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pic>
        <p:nvPicPr>
          <p:cNvPr id="4" name="16 weeks from conception.mov">
            <a:hlinkClick r:id="" action="ppaction://media"/>
            <a:extLst>
              <a:ext uri="{FF2B5EF4-FFF2-40B4-BE49-F238E27FC236}">
                <a16:creationId xmlns:a16="http://schemas.microsoft.com/office/drawing/2014/main" id="{F2971FD2-BDAC-5DF8-26CA-CA454FAEB9A1}"/>
              </a:ext>
            </a:extLst>
          </p:cNvPr>
          <p:cNvPicPr>
            <a:picLocks noGrp="1" noChangeAspect="1"/>
          </p:cNvPicPr>
          <p:nvPr>
            <p:ph idx="4294967295"/>
            <a:videoFile r:link="rId2"/>
            <p:extLst>
              <p:ext uri="{DAA4B4D4-6D71-4841-9C94-3DE7FCFB9230}">
                <p14:media xmlns:p14="http://schemas.microsoft.com/office/powerpoint/2010/main" r:embed="rId1"/>
              </p:ext>
            </p:extLst>
          </p:nvPr>
        </p:nvPicPr>
        <p:blipFill>
          <a:blip r:embed="rId5"/>
          <a:stretch>
            <a:fillRect/>
          </a:stretch>
        </p:blipFill>
        <p:spPr>
          <a:xfrm>
            <a:off x="2046942" y="949900"/>
            <a:ext cx="8243888" cy="5578475"/>
          </a:xfrm>
        </p:spPr>
      </p:pic>
      <p:sp>
        <p:nvSpPr>
          <p:cNvPr id="5" name="TextBox 4">
            <a:extLst>
              <a:ext uri="{FF2B5EF4-FFF2-40B4-BE49-F238E27FC236}">
                <a16:creationId xmlns:a16="http://schemas.microsoft.com/office/drawing/2014/main" id="{291C5DFB-9E22-83CE-8A99-BE5F977921C5}"/>
              </a:ext>
            </a:extLst>
          </p:cNvPr>
          <p:cNvSpPr txBox="1"/>
          <p:nvPr/>
        </p:nvSpPr>
        <p:spPr>
          <a:xfrm>
            <a:off x="1974056" y="329625"/>
            <a:ext cx="4963457" cy="584775"/>
          </a:xfrm>
          <a:prstGeom prst="rect">
            <a:avLst/>
          </a:prstGeom>
          <a:noFill/>
        </p:spPr>
        <p:txBody>
          <a:bodyPr wrap="square" rtlCol="0">
            <a:spAutoFit/>
          </a:bodyPr>
          <a:lstStyle/>
          <a:p>
            <a:r>
              <a:rPr lang="en-US" sz="3200" b="1">
                <a:latin typeface="Bell MT" panose="02020503060305020303" pitchFamily="18" charset="77"/>
              </a:rPr>
              <a:t>16 weeks from Conception</a:t>
            </a:r>
          </a:p>
        </p:txBody>
      </p:sp>
      <p:pic>
        <p:nvPicPr>
          <p:cNvPr id="6" name="Picture 5" descr="A heart with a cross and yellow rays&#10;&#10;AI-generated content may be incorrect.">
            <a:extLst>
              <a:ext uri="{FF2B5EF4-FFF2-40B4-BE49-F238E27FC236}">
                <a16:creationId xmlns:a16="http://schemas.microsoft.com/office/drawing/2014/main" id="{BD301DF1-61DE-7A01-DC8F-4540CDEF73FF}"/>
              </a:ext>
            </a:extLst>
          </p:cNvPr>
          <p:cNvPicPr>
            <a:picLocks noChangeAspect="1"/>
          </p:cNvPicPr>
          <p:nvPr/>
        </p:nvPicPr>
        <p:blipFill>
          <a:blip r:embed="rId6"/>
          <a:stretch>
            <a:fillRect/>
          </a:stretch>
        </p:blipFill>
        <p:spPr>
          <a:xfrm>
            <a:off x="10290830" y="5792658"/>
            <a:ext cx="693353" cy="700217"/>
          </a:xfrm>
          <a:prstGeom prst="rect">
            <a:avLst/>
          </a:prstGeom>
        </p:spPr>
      </p:pic>
      <p:sp>
        <p:nvSpPr>
          <p:cNvPr id="7" name="TextBox 6">
            <a:extLst>
              <a:ext uri="{FF2B5EF4-FFF2-40B4-BE49-F238E27FC236}">
                <a16:creationId xmlns:a16="http://schemas.microsoft.com/office/drawing/2014/main" id="{329BAD18-7F19-C013-C2C6-99AEF9A747B1}"/>
              </a:ext>
            </a:extLst>
          </p:cNvPr>
          <p:cNvSpPr txBox="1"/>
          <p:nvPr/>
        </p:nvSpPr>
        <p:spPr>
          <a:xfrm>
            <a:off x="7438991" y="6496924"/>
            <a:ext cx="2851839" cy="369332"/>
          </a:xfrm>
          <a:prstGeom prst="rect">
            <a:avLst/>
          </a:prstGeom>
          <a:noFill/>
        </p:spPr>
        <p:txBody>
          <a:bodyPr wrap="square" rtlCol="0">
            <a:spAutoFit/>
          </a:bodyPr>
          <a:lstStyle/>
          <a:p>
            <a:r>
              <a:rPr lang="en-US">
                <a:latin typeface="Bell MT" panose="02020503060305020303" pitchFamily="18" charset="77"/>
              </a:rPr>
              <a:t>Credit: 4D Ultrasound Lady </a:t>
            </a:r>
          </a:p>
        </p:txBody>
      </p:sp>
    </p:spTree>
    <p:extLst>
      <p:ext uri="{BB962C8B-B14F-4D97-AF65-F5344CB8AC3E}">
        <p14:creationId xmlns:p14="http://schemas.microsoft.com/office/powerpoint/2010/main" val="487842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18DE306A-7AA6-3A2C-5597-3E4F11402959}"/>
            </a:ext>
          </a:extLst>
        </p:cNvPr>
        <p:cNvGrpSpPr/>
        <p:nvPr/>
      </p:nvGrpSpPr>
      <p:grpSpPr>
        <a:xfrm>
          <a:off x="0" y="0"/>
          <a:ext cx="0" cy="0"/>
          <a:chOff x="0" y="0"/>
          <a:chExt cx="0" cy="0"/>
        </a:xfrm>
      </p:grpSpPr>
      <p:pic>
        <p:nvPicPr>
          <p:cNvPr id="4" name="Picture 3" descr="A baby's hand on the chest of a person&#10;&#10;AI-generated content may be incorrect.">
            <a:extLst>
              <a:ext uri="{FF2B5EF4-FFF2-40B4-BE49-F238E27FC236}">
                <a16:creationId xmlns:a16="http://schemas.microsoft.com/office/drawing/2014/main" id="{F0990709-BC21-6916-4041-F24B509312CF}"/>
              </a:ext>
            </a:extLst>
          </p:cNvPr>
          <p:cNvPicPr>
            <a:picLocks noChangeAspect="1"/>
          </p:cNvPicPr>
          <p:nvPr/>
        </p:nvPicPr>
        <p:blipFill>
          <a:blip r:embed="rId3"/>
          <a:stretch>
            <a:fillRect/>
          </a:stretch>
        </p:blipFill>
        <p:spPr>
          <a:xfrm>
            <a:off x="1699972" y="496148"/>
            <a:ext cx="8545553" cy="5781007"/>
          </a:xfrm>
          <a:prstGeom prst="rect">
            <a:avLst/>
          </a:prstGeom>
        </p:spPr>
      </p:pic>
      <p:sp>
        <p:nvSpPr>
          <p:cNvPr id="2" name="Rectangle 1">
            <a:extLst>
              <a:ext uri="{FF2B5EF4-FFF2-40B4-BE49-F238E27FC236}">
                <a16:creationId xmlns:a16="http://schemas.microsoft.com/office/drawing/2014/main" id="{D9B6FF2E-A24F-6185-123A-3B9F26FE1931}"/>
              </a:ext>
            </a:extLst>
          </p:cNvPr>
          <p:cNvSpPr/>
          <p:nvPr/>
        </p:nvSpPr>
        <p:spPr>
          <a:xfrm>
            <a:off x="452245" y="197304"/>
            <a:ext cx="3183686" cy="666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latin typeface="Bell MT"/>
                <a:cs typeface="Biome"/>
              </a:rPr>
              <a:t>Hearing begins.</a:t>
            </a:r>
          </a:p>
        </p:txBody>
      </p:sp>
      <p:sp>
        <p:nvSpPr>
          <p:cNvPr id="3" name="TextBox 2">
            <a:extLst>
              <a:ext uri="{FF2B5EF4-FFF2-40B4-BE49-F238E27FC236}">
                <a16:creationId xmlns:a16="http://schemas.microsoft.com/office/drawing/2014/main" id="{ABC47A9D-333F-56F7-4BFF-9CE880F36D42}"/>
              </a:ext>
            </a:extLst>
          </p:cNvPr>
          <p:cNvSpPr txBox="1"/>
          <p:nvPr/>
        </p:nvSpPr>
        <p:spPr>
          <a:xfrm>
            <a:off x="7067909" y="6277155"/>
            <a:ext cx="44253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latin typeface="Bell MT"/>
                <a:cs typeface="Segoe UI"/>
              </a:rPr>
              <a:t>20 weeks after conception​</a:t>
            </a:r>
          </a:p>
          <a:p>
            <a:pPr algn="ctr"/>
            <a:r>
              <a:rPr lang="en-US" sz="1600">
                <a:latin typeface="Bell MT"/>
                <a:cs typeface="Segoe UI"/>
              </a:rPr>
              <a:t>Photo Credit: Science Photo Library</a:t>
            </a:r>
          </a:p>
        </p:txBody>
      </p:sp>
      <p:pic>
        <p:nvPicPr>
          <p:cNvPr id="5" name="Picture 4" descr="A heart with a cross and yellow rays&#10;&#10;AI-generated content may be incorrect.">
            <a:extLst>
              <a:ext uri="{FF2B5EF4-FFF2-40B4-BE49-F238E27FC236}">
                <a16:creationId xmlns:a16="http://schemas.microsoft.com/office/drawing/2014/main" id="{D1089F93-C045-A419-59D0-633EEC470B9F}"/>
              </a:ext>
            </a:extLst>
          </p:cNvPr>
          <p:cNvPicPr>
            <a:picLocks noChangeAspect="1"/>
          </p:cNvPicPr>
          <p:nvPr/>
        </p:nvPicPr>
        <p:blipFill>
          <a:blip r:embed="rId4"/>
          <a:stretch>
            <a:fillRect/>
          </a:stretch>
        </p:blipFill>
        <p:spPr>
          <a:xfrm>
            <a:off x="9552172" y="5519217"/>
            <a:ext cx="693353" cy="700217"/>
          </a:xfrm>
          <a:prstGeom prst="rect">
            <a:avLst/>
          </a:prstGeom>
        </p:spPr>
      </p:pic>
    </p:spTree>
    <p:extLst>
      <p:ext uri="{BB962C8B-B14F-4D97-AF65-F5344CB8AC3E}">
        <p14:creationId xmlns:p14="http://schemas.microsoft.com/office/powerpoint/2010/main" val="1179152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EE8E3-99F5-E757-4D00-C317C8580E0B}"/>
              </a:ext>
            </a:extLst>
          </p:cNvPr>
          <p:cNvSpPr>
            <a:spLocks noGrp="1"/>
          </p:cNvSpPr>
          <p:nvPr>
            <p:ph type="title"/>
          </p:nvPr>
        </p:nvSpPr>
        <p:spPr>
          <a:xfrm>
            <a:off x="3132" y="365125"/>
            <a:ext cx="11350668" cy="1325563"/>
          </a:xfrm>
        </p:spPr>
        <p:txBody>
          <a:bodyPr>
            <a:normAutofit/>
          </a:bodyPr>
          <a:lstStyle/>
          <a:p>
            <a:r>
              <a:rPr lang="en-US" sz="3200" b="1">
                <a:latin typeface="Bell MT"/>
                <a:ea typeface="Calibri"/>
                <a:cs typeface="Biome"/>
              </a:rPr>
              <a:t>    What Baby Hears In The Womb</a:t>
            </a:r>
          </a:p>
        </p:txBody>
      </p:sp>
      <p:pic>
        <p:nvPicPr>
          <p:cNvPr id="6" name="Picture 5" descr="FREE IMAGE: Baby Ear | Libreshot Public Domain Photos">
            <a:extLst>
              <a:ext uri="{FF2B5EF4-FFF2-40B4-BE49-F238E27FC236}">
                <a16:creationId xmlns:a16="http://schemas.microsoft.com/office/drawing/2014/main" id="{F016B9AF-F235-5730-E983-AF82D7703EBE}"/>
              </a:ext>
            </a:extLst>
          </p:cNvPr>
          <p:cNvPicPr>
            <a:picLocks noChangeAspect="1"/>
          </p:cNvPicPr>
          <p:nvPr/>
        </p:nvPicPr>
        <p:blipFill>
          <a:blip r:embed="rId4"/>
          <a:stretch>
            <a:fillRect/>
          </a:stretch>
        </p:blipFill>
        <p:spPr>
          <a:xfrm>
            <a:off x="307334" y="1351569"/>
            <a:ext cx="5987106" cy="4962857"/>
          </a:xfrm>
          <a:prstGeom prst="rect">
            <a:avLst/>
          </a:prstGeom>
        </p:spPr>
      </p:pic>
      <p:pic>
        <p:nvPicPr>
          <p:cNvPr id="9" name="Online Media 8" title="👂What Babies HEAR In WOMB (Sound ON 📣) #fetus">
            <a:hlinkClick r:id="" action="ppaction://media"/>
            <a:extLst>
              <a:ext uri="{FF2B5EF4-FFF2-40B4-BE49-F238E27FC236}">
                <a16:creationId xmlns:a16="http://schemas.microsoft.com/office/drawing/2014/main" id="{DB0FCB0E-3257-CB93-2D75-3CE4D6790468}"/>
              </a:ext>
            </a:extLst>
          </p:cNvPr>
          <p:cNvPicPr>
            <a:picLocks noGrp="1" noRot="1" noChangeAspect="1"/>
          </p:cNvPicPr>
          <p:nvPr>
            <p:ph idx="1"/>
            <a:videoFile r:link="rId1"/>
          </p:nvPr>
        </p:nvPicPr>
        <p:blipFill>
          <a:blip r:embed="rId5"/>
          <a:stretch>
            <a:fillRect/>
          </a:stretch>
        </p:blipFill>
        <p:spPr>
          <a:xfrm>
            <a:off x="6892317" y="-1087"/>
            <a:ext cx="4733011" cy="6856543"/>
          </a:xfrm>
          <a:prstGeom prst="rect">
            <a:avLst/>
          </a:prstGeom>
        </p:spPr>
      </p:pic>
      <p:pic>
        <p:nvPicPr>
          <p:cNvPr id="4" name="Picture 3" descr="A heart with a cross and yellow rays&#10;&#10;AI-generated content may be incorrect.">
            <a:extLst>
              <a:ext uri="{FF2B5EF4-FFF2-40B4-BE49-F238E27FC236}">
                <a16:creationId xmlns:a16="http://schemas.microsoft.com/office/drawing/2014/main" id="{5B755713-DB80-F996-98D7-BC4A2156AE0F}"/>
              </a:ext>
            </a:extLst>
          </p:cNvPr>
          <p:cNvPicPr>
            <a:picLocks noChangeAspect="1"/>
          </p:cNvPicPr>
          <p:nvPr/>
        </p:nvPicPr>
        <p:blipFill>
          <a:blip r:embed="rId6"/>
          <a:stretch>
            <a:fillRect/>
          </a:stretch>
        </p:blipFill>
        <p:spPr>
          <a:xfrm>
            <a:off x="5602016" y="5616604"/>
            <a:ext cx="693353" cy="700217"/>
          </a:xfrm>
          <a:prstGeom prst="rect">
            <a:avLst/>
          </a:prstGeom>
        </p:spPr>
      </p:pic>
      <p:pic>
        <p:nvPicPr>
          <p:cNvPr id="7" name="Picture 6" descr="A heart with a cross and yellow rays&#10;&#10;AI-generated content may be incorrect.">
            <a:extLst>
              <a:ext uri="{FF2B5EF4-FFF2-40B4-BE49-F238E27FC236}">
                <a16:creationId xmlns:a16="http://schemas.microsoft.com/office/drawing/2014/main" id="{8AAD0F31-5119-5B6E-E316-4C9FC8ADD9FF}"/>
              </a:ext>
            </a:extLst>
          </p:cNvPr>
          <p:cNvPicPr>
            <a:picLocks noChangeAspect="1"/>
          </p:cNvPicPr>
          <p:nvPr/>
        </p:nvPicPr>
        <p:blipFill>
          <a:blip r:embed="rId6"/>
          <a:stretch>
            <a:fillRect/>
          </a:stretch>
        </p:blipFill>
        <p:spPr>
          <a:xfrm>
            <a:off x="10925432" y="5965853"/>
            <a:ext cx="693353" cy="700217"/>
          </a:xfrm>
          <a:prstGeom prst="rect">
            <a:avLst/>
          </a:prstGeom>
        </p:spPr>
      </p:pic>
    </p:spTree>
    <p:extLst>
      <p:ext uri="{BB962C8B-B14F-4D97-AF65-F5344CB8AC3E}">
        <p14:creationId xmlns:p14="http://schemas.microsoft.com/office/powerpoint/2010/main" val="2660505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95445DCC-F0B6-04C0-DA8E-B0FA9AD1C03A}"/>
            </a:ext>
          </a:extLst>
        </p:cNvPr>
        <p:cNvGrpSpPr/>
        <p:nvPr/>
      </p:nvGrpSpPr>
      <p:grpSpPr>
        <a:xfrm>
          <a:off x="0" y="0"/>
          <a:ext cx="0" cy="0"/>
          <a:chOff x="0" y="0"/>
          <a:chExt cx="0" cy="0"/>
        </a:xfrm>
      </p:grpSpPr>
      <p:pic>
        <p:nvPicPr>
          <p:cNvPr id="1026" name="Picture 2" descr="A person holding a baby&#10;&#10;Description automatically generated">
            <a:extLst>
              <a:ext uri="{FF2B5EF4-FFF2-40B4-BE49-F238E27FC236}">
                <a16:creationId xmlns:a16="http://schemas.microsoft.com/office/drawing/2014/main" id="{9A8B514A-7E45-0096-E133-EEFBB2604E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3950" y="0"/>
            <a:ext cx="74041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5F59DBA-61D6-36B0-59EE-B7B6A3887F9C}"/>
              </a:ext>
            </a:extLst>
          </p:cNvPr>
          <p:cNvSpPr txBox="1"/>
          <p:nvPr/>
        </p:nvSpPr>
        <p:spPr>
          <a:xfrm>
            <a:off x="7899978" y="6457890"/>
            <a:ext cx="1898072" cy="400110"/>
          </a:xfrm>
          <a:prstGeom prst="rect">
            <a:avLst/>
          </a:prstGeom>
          <a:noFill/>
        </p:spPr>
        <p:txBody>
          <a:bodyPr wrap="square" rtlCol="0">
            <a:spAutoFit/>
          </a:bodyPr>
          <a:lstStyle/>
          <a:p>
            <a:r>
              <a:rPr lang="en-US" sz="1000">
                <a:solidFill>
                  <a:schemeClr val="bg1"/>
                </a:solidFill>
              </a:rPr>
              <a:t>20-week ultrasound of Olivia, </a:t>
            </a:r>
          </a:p>
          <a:p>
            <a:r>
              <a:rPr lang="en-US" sz="1000">
                <a:solidFill>
                  <a:schemeClr val="bg1"/>
                </a:solidFill>
              </a:rPr>
              <a:t>Photo Credit: Natalie </a:t>
            </a:r>
            <a:r>
              <a:rPr lang="en-US" sz="1000" err="1">
                <a:solidFill>
                  <a:schemeClr val="bg1"/>
                </a:solidFill>
              </a:rPr>
              <a:t>Voithofer</a:t>
            </a:r>
            <a:r>
              <a:rPr lang="en-US" sz="1000">
                <a:solidFill>
                  <a:schemeClr val="bg1"/>
                </a:solidFill>
              </a:rPr>
              <a:t> </a:t>
            </a:r>
          </a:p>
        </p:txBody>
      </p:sp>
      <p:sp>
        <p:nvSpPr>
          <p:cNvPr id="6" name="TextBox 5">
            <a:extLst>
              <a:ext uri="{FF2B5EF4-FFF2-40B4-BE49-F238E27FC236}">
                <a16:creationId xmlns:a16="http://schemas.microsoft.com/office/drawing/2014/main" id="{45304E02-7DA7-7521-0E65-24DA1A463ECB}"/>
              </a:ext>
            </a:extLst>
          </p:cNvPr>
          <p:cNvSpPr txBox="1"/>
          <p:nvPr/>
        </p:nvSpPr>
        <p:spPr>
          <a:xfrm>
            <a:off x="2393950" y="3028890"/>
            <a:ext cx="1900959" cy="400110"/>
          </a:xfrm>
          <a:prstGeom prst="rect">
            <a:avLst/>
          </a:prstGeom>
          <a:noFill/>
        </p:spPr>
        <p:txBody>
          <a:bodyPr wrap="square" rtlCol="0">
            <a:spAutoFit/>
          </a:bodyPr>
          <a:lstStyle/>
          <a:p>
            <a:r>
              <a:rPr lang="en-US" sz="1000">
                <a:solidFill>
                  <a:schemeClr val="bg1"/>
                </a:solidFill>
              </a:rPr>
              <a:t>Newborn baby Olivia,</a:t>
            </a:r>
          </a:p>
          <a:p>
            <a:r>
              <a:rPr lang="en-US" sz="1000">
                <a:solidFill>
                  <a:schemeClr val="bg1"/>
                </a:solidFill>
              </a:rPr>
              <a:t>Photo Credit: Natalie </a:t>
            </a:r>
            <a:r>
              <a:rPr lang="en-US" sz="1000" err="1">
                <a:solidFill>
                  <a:schemeClr val="bg1"/>
                </a:solidFill>
              </a:rPr>
              <a:t>Voithofer</a:t>
            </a:r>
            <a:endParaRPr lang="en-US" sz="1000">
              <a:solidFill>
                <a:schemeClr val="bg1"/>
              </a:solidFill>
            </a:endParaRPr>
          </a:p>
        </p:txBody>
      </p:sp>
      <p:sp>
        <p:nvSpPr>
          <p:cNvPr id="4" name="Rectangle 3">
            <a:extLst>
              <a:ext uri="{FF2B5EF4-FFF2-40B4-BE49-F238E27FC236}">
                <a16:creationId xmlns:a16="http://schemas.microsoft.com/office/drawing/2014/main" id="{72FDA5C3-CE32-A870-7350-FF8D50DE17DD}"/>
              </a:ext>
            </a:extLst>
          </p:cNvPr>
          <p:cNvSpPr/>
          <p:nvPr/>
        </p:nvSpPr>
        <p:spPr>
          <a:xfrm>
            <a:off x="621692" y="198075"/>
            <a:ext cx="2248388" cy="8824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latin typeface="Bell MT"/>
                <a:cs typeface="Biome"/>
              </a:rPr>
              <a:t>Habits are formed.</a:t>
            </a:r>
          </a:p>
        </p:txBody>
      </p:sp>
      <p:pic>
        <p:nvPicPr>
          <p:cNvPr id="3" name="Picture 2" descr="A heart with a cross and yellow rays&#10;&#10;AI-generated content may be incorrect.">
            <a:extLst>
              <a:ext uri="{FF2B5EF4-FFF2-40B4-BE49-F238E27FC236}">
                <a16:creationId xmlns:a16="http://schemas.microsoft.com/office/drawing/2014/main" id="{BC6B3859-C80D-EE70-6D43-E1B1D742A731}"/>
              </a:ext>
            </a:extLst>
          </p:cNvPr>
          <p:cNvPicPr>
            <a:picLocks noChangeAspect="1"/>
          </p:cNvPicPr>
          <p:nvPr/>
        </p:nvPicPr>
        <p:blipFill>
          <a:blip r:embed="rId4"/>
          <a:stretch>
            <a:fillRect/>
          </a:stretch>
        </p:blipFill>
        <p:spPr>
          <a:xfrm>
            <a:off x="2525289" y="5955271"/>
            <a:ext cx="693353" cy="700217"/>
          </a:xfrm>
          <a:prstGeom prst="rect">
            <a:avLst/>
          </a:prstGeom>
        </p:spPr>
      </p:pic>
      <p:pic>
        <p:nvPicPr>
          <p:cNvPr id="8" name="Picture 7" descr="A heart with a cross and yellow rays&#10;&#10;AI-generated content may be incorrect.">
            <a:extLst>
              <a:ext uri="{FF2B5EF4-FFF2-40B4-BE49-F238E27FC236}">
                <a16:creationId xmlns:a16="http://schemas.microsoft.com/office/drawing/2014/main" id="{3FC7D738-E35D-525C-EFF2-87504354C881}"/>
              </a:ext>
            </a:extLst>
          </p:cNvPr>
          <p:cNvPicPr>
            <a:picLocks noChangeAspect="1"/>
          </p:cNvPicPr>
          <p:nvPr/>
        </p:nvPicPr>
        <p:blipFill>
          <a:blip r:embed="rId4"/>
          <a:stretch>
            <a:fillRect/>
          </a:stretch>
        </p:blipFill>
        <p:spPr>
          <a:xfrm>
            <a:off x="9002289" y="2675949"/>
            <a:ext cx="693353" cy="700217"/>
          </a:xfrm>
          <a:prstGeom prst="rect">
            <a:avLst/>
          </a:prstGeom>
        </p:spPr>
      </p:pic>
    </p:spTree>
    <p:extLst>
      <p:ext uri="{BB962C8B-B14F-4D97-AF65-F5344CB8AC3E}">
        <p14:creationId xmlns:p14="http://schemas.microsoft.com/office/powerpoint/2010/main" val="846692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A07A6-2056-EFA8-27E0-68171302EAD5}"/>
              </a:ext>
            </a:extLst>
          </p:cNvPr>
          <p:cNvSpPr>
            <a:spLocks noGrp="1"/>
          </p:cNvSpPr>
          <p:nvPr>
            <p:ph type="title"/>
          </p:nvPr>
        </p:nvSpPr>
        <p:spPr>
          <a:xfrm>
            <a:off x="838200" y="2767239"/>
            <a:ext cx="10515600" cy="1325563"/>
          </a:xfrm>
        </p:spPr>
        <p:txBody>
          <a:bodyPr>
            <a:normAutofit/>
          </a:bodyPr>
          <a:lstStyle/>
          <a:p>
            <a:pPr algn="ctr"/>
            <a:r>
              <a:rPr lang="en-US" sz="8000">
                <a:latin typeface="Bell MT"/>
              </a:rPr>
              <a:t>Discussion Questions</a:t>
            </a:r>
          </a:p>
        </p:txBody>
      </p:sp>
      <p:pic>
        <p:nvPicPr>
          <p:cNvPr id="4" name="Picture 3" descr="A heart with a cross and yellow rays&#10;&#10;AI-generated content may be incorrect.">
            <a:extLst>
              <a:ext uri="{FF2B5EF4-FFF2-40B4-BE49-F238E27FC236}">
                <a16:creationId xmlns:a16="http://schemas.microsoft.com/office/drawing/2014/main" id="{E0702939-EA0B-0825-FCEC-2D35187C585B}"/>
              </a:ext>
            </a:extLst>
          </p:cNvPr>
          <p:cNvPicPr>
            <a:picLocks noChangeAspect="1"/>
          </p:cNvPicPr>
          <p:nvPr/>
        </p:nvPicPr>
        <p:blipFill>
          <a:blip r:embed="rId3"/>
          <a:stretch>
            <a:fillRect/>
          </a:stretch>
        </p:blipFill>
        <p:spPr>
          <a:xfrm>
            <a:off x="9944058" y="5040246"/>
            <a:ext cx="1404553" cy="1389645"/>
          </a:xfrm>
          <a:prstGeom prst="rect">
            <a:avLst/>
          </a:prstGeom>
        </p:spPr>
      </p:pic>
    </p:spTree>
    <p:extLst>
      <p:ext uri="{BB962C8B-B14F-4D97-AF65-F5344CB8AC3E}">
        <p14:creationId xmlns:p14="http://schemas.microsoft.com/office/powerpoint/2010/main" val="515348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0996BC02-C6CF-AC64-7F12-20D38E282D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D4205-377A-EE77-EAFB-28AE2A9CFB28}"/>
              </a:ext>
            </a:extLst>
          </p:cNvPr>
          <p:cNvSpPr>
            <a:spLocks noGrp="1"/>
          </p:cNvSpPr>
          <p:nvPr>
            <p:ph type="title"/>
          </p:nvPr>
        </p:nvSpPr>
        <p:spPr>
          <a:xfrm>
            <a:off x="484909" y="-667499"/>
            <a:ext cx="10868891" cy="335519"/>
          </a:xfrm>
        </p:spPr>
        <p:txBody>
          <a:bodyPr>
            <a:normAutofit fontScale="90000"/>
          </a:bodyPr>
          <a:lstStyle/>
          <a:p>
            <a:r>
              <a:rPr lang="en-US">
                <a:latin typeface="Bell MT" panose="02020503060305020303" pitchFamily="18" charset="77"/>
                <a:cs typeface="Biome" panose="020B0604020202020204" pitchFamily="34" charset="0"/>
              </a:rPr>
              <a:t>Resources</a:t>
            </a:r>
          </a:p>
        </p:txBody>
      </p:sp>
      <p:sp>
        <p:nvSpPr>
          <p:cNvPr id="4" name="Content Placeholder 3">
            <a:extLst>
              <a:ext uri="{FF2B5EF4-FFF2-40B4-BE49-F238E27FC236}">
                <a16:creationId xmlns:a16="http://schemas.microsoft.com/office/drawing/2014/main" id="{8E9DF1F4-4F48-42F6-97F3-9125F19BA5C5}"/>
              </a:ext>
            </a:extLst>
          </p:cNvPr>
          <p:cNvSpPr>
            <a:spLocks noGrp="1"/>
          </p:cNvSpPr>
          <p:nvPr>
            <p:ph idx="1"/>
          </p:nvPr>
        </p:nvSpPr>
        <p:spPr>
          <a:xfrm>
            <a:off x="838200" y="1052341"/>
            <a:ext cx="10515600" cy="5306291"/>
          </a:xfrm>
        </p:spPr>
        <p:txBody>
          <a:bodyPr vert="horz" lIns="91440" tIns="45720" rIns="91440" bIns="45720" rtlCol="0" anchor="t">
            <a:normAutofit fontScale="92500" lnSpcReduction="20000"/>
          </a:bodyPr>
          <a:lstStyle/>
          <a:p>
            <a:pPr fontAlgn="base"/>
            <a:r>
              <a:rPr lang="en-US" sz="2000">
                <a:latin typeface="Bell MT"/>
              </a:rPr>
              <a:t>Cleveland Clinic, Retrieved: June, 2025,   </a:t>
            </a:r>
            <a:r>
              <a:rPr lang="en-US" sz="2000" u="sng">
                <a:latin typeface="Bell MT"/>
                <a:hlinkClick r:id="rId3"/>
              </a:rPr>
              <a:t>https://my.clevelandclinic.org/health/articles/7247-fetal-development-stages-of-growth</a:t>
            </a:r>
            <a:r>
              <a:rPr lang="en-US" sz="2000">
                <a:latin typeface="Bell MT"/>
              </a:rPr>
              <a:t>   </a:t>
            </a:r>
          </a:p>
          <a:p>
            <a:pPr fontAlgn="base"/>
            <a:r>
              <a:rPr lang="en-US" sz="2000">
                <a:latin typeface="Bell MT"/>
              </a:rPr>
              <a:t>Mayo Clinic, Mayo Clinic Staff (Butler </a:t>
            </a:r>
            <a:r>
              <a:rPr lang="en-US" sz="2000" err="1">
                <a:latin typeface="Bell MT"/>
              </a:rPr>
              <a:t>Tobah</a:t>
            </a:r>
            <a:r>
              <a:rPr lang="en-US" sz="2000">
                <a:latin typeface="Bell MT"/>
              </a:rPr>
              <a:t>, Y., M.D., Marnach, M. M.D., &amp; Wick, M., M.D., </a:t>
            </a:r>
            <a:r>
              <a:rPr lang="en-US" sz="2000" err="1">
                <a:latin typeface="Bell MT"/>
              </a:rPr>
              <a:t>P.h.D.</a:t>
            </a:r>
            <a:r>
              <a:rPr lang="en-US" sz="2000">
                <a:latin typeface="Bell MT"/>
              </a:rPr>
              <a:t>), Healthy Lifestyle: Pregnancy Week by Week (n.d.), Retrieved August 20, 2020 from </a:t>
            </a:r>
            <a:r>
              <a:rPr lang="en-US" sz="2000" u="sng">
                <a:latin typeface="Bell MT"/>
                <a:hlinkClick r:id="rId4"/>
              </a:rPr>
              <a:t>https://www.mayoclinic.org/healthy-lifestyle/pregnancy-week-by-week/basics/healthy-pregnancy/hlv-20049471</a:t>
            </a:r>
            <a:r>
              <a:rPr lang="en-US" sz="2000">
                <a:latin typeface="Bell MT"/>
              </a:rPr>
              <a:t> </a:t>
            </a:r>
          </a:p>
          <a:p>
            <a:r>
              <a:rPr lang="en-US" sz="2000">
                <a:latin typeface="Bell MT"/>
              </a:rPr>
              <a:t>Pregnancy Chat and Postpartum TV: </a:t>
            </a:r>
            <a:r>
              <a:rPr lang="en-US" sz="2000" i="1">
                <a:latin typeface="Bell MT"/>
              </a:rPr>
              <a:t>What baby's really Hear in the Womb, </a:t>
            </a:r>
            <a:r>
              <a:rPr lang="en-US" sz="2000">
                <a:latin typeface="Bell MT"/>
                <a:ea typeface="+mn-lt"/>
                <a:cs typeface="+mn-lt"/>
              </a:rPr>
              <a:t>https://www.youtube.com/shorts/hhDLM4iQH70</a:t>
            </a:r>
          </a:p>
          <a:p>
            <a:pPr fontAlgn="base"/>
            <a:r>
              <a:rPr lang="en-US" sz="2000">
                <a:latin typeface="Bell MT"/>
              </a:rPr>
              <a:t>Ultrasound Image, 19 weeks from conception/21 weeks from LMP, Pregnancychat.com </a:t>
            </a:r>
          </a:p>
          <a:p>
            <a:pPr fontAlgn="base"/>
            <a:r>
              <a:rPr lang="en-US" sz="2000">
                <a:latin typeface="Bell MT"/>
              </a:rPr>
              <a:t>Photo Source: 20-week old pre-born person touching ear, Science Photo Library. </a:t>
            </a:r>
          </a:p>
          <a:p>
            <a:pPr fontAlgn="base"/>
            <a:r>
              <a:rPr lang="en-US" sz="2000">
                <a:latin typeface="Bell MT"/>
              </a:rPr>
              <a:t>Photo Source: 20-week-old pre-born person, Science Photo Library. </a:t>
            </a:r>
          </a:p>
          <a:p>
            <a:pPr fontAlgn="base"/>
            <a:r>
              <a:rPr lang="en-US" sz="2000">
                <a:latin typeface="Bell MT"/>
              </a:rPr>
              <a:t>Photo Source: 3D ultrasound image of Olivia, Natalie </a:t>
            </a:r>
            <a:r>
              <a:rPr lang="en-US" sz="2000" err="1">
                <a:latin typeface="Bell MT"/>
              </a:rPr>
              <a:t>Voithofer</a:t>
            </a:r>
            <a:r>
              <a:rPr lang="en-US" sz="2000">
                <a:latin typeface="Bell MT"/>
              </a:rPr>
              <a:t> </a:t>
            </a:r>
          </a:p>
          <a:p>
            <a:pPr fontAlgn="base"/>
            <a:r>
              <a:rPr lang="en-US" sz="2000">
                <a:latin typeface="Bell MT"/>
              </a:rPr>
              <a:t>Photo Source : Newborn baby Olivia, Natalie </a:t>
            </a:r>
            <a:r>
              <a:rPr lang="en-US" sz="2000" err="1">
                <a:latin typeface="Bell MT"/>
              </a:rPr>
              <a:t>Voithofer</a:t>
            </a:r>
            <a:endParaRPr lang="en-US" sz="2000">
              <a:latin typeface="Bell MT"/>
            </a:endParaRPr>
          </a:p>
          <a:p>
            <a:pPr fontAlgn="base"/>
            <a:r>
              <a:rPr lang="en-US" sz="2000">
                <a:latin typeface="Bell MT"/>
              </a:rPr>
              <a:t>Video Source: 18 Week Pregnancy Showing Fetal Hiccups, Dr. Mumtaz Khurshid. Feb 21, 2025, https://</a:t>
            </a:r>
            <a:r>
              <a:rPr lang="en-US" sz="2000" err="1">
                <a:latin typeface="Bell MT"/>
              </a:rPr>
              <a:t>www.youtube.com</a:t>
            </a:r>
            <a:r>
              <a:rPr lang="en-US" sz="2000">
                <a:latin typeface="Bell MT"/>
              </a:rPr>
              <a:t>/</a:t>
            </a:r>
            <a:r>
              <a:rPr lang="en-US" sz="2000" err="1">
                <a:latin typeface="Bell MT"/>
              </a:rPr>
              <a:t>watch?v</a:t>
            </a:r>
            <a:r>
              <a:rPr lang="en-US" sz="2000">
                <a:latin typeface="Bell MT"/>
              </a:rPr>
              <a:t>=kJrRw6kbnW4 </a:t>
            </a:r>
          </a:p>
          <a:p>
            <a:pPr fontAlgn="base"/>
            <a:r>
              <a:rPr lang="en-US" sz="2000">
                <a:latin typeface="Bell MT"/>
              </a:rPr>
              <a:t>Video Source: 16 Week from Conception [18 weeks LMP], 4D Ultrasound Lady, November 21, 2025, Facebook.</a:t>
            </a:r>
          </a:p>
          <a:p>
            <a:pPr fontAlgn="base"/>
            <a:r>
              <a:rPr lang="en-US" sz="2000">
                <a:latin typeface="Bell MT"/>
              </a:rPr>
              <a:t>Steven Christie, MRI of 20 week Twins. </a:t>
            </a:r>
            <a:r>
              <a:rPr lang="en-US" sz="1600" u="sng">
                <a:latin typeface="Bell MT" panose="02020503060305020303" pitchFamily="18" charset="77"/>
                <a:hlinkClick r:id="rId5"/>
              </a:rPr>
              <a:t>https://speakingfortheunborn.com/baby-videos/</a:t>
            </a:r>
            <a:endParaRPr lang="en-US" sz="1600">
              <a:latin typeface="Bell MT" panose="02020503060305020303" pitchFamily="18" charset="77"/>
            </a:endParaRPr>
          </a:p>
          <a:p>
            <a:pPr fontAlgn="base"/>
            <a:endParaRPr lang="en-US" sz="1600">
              <a:latin typeface="Bell MT" panose="02020503060305020303" pitchFamily="18" charset="77"/>
            </a:endParaRPr>
          </a:p>
          <a:p>
            <a:pPr fontAlgn="base"/>
            <a:endParaRPr lang="en-US" sz="2000">
              <a:latin typeface="Bell MT"/>
            </a:endParaRPr>
          </a:p>
          <a:p>
            <a:pPr fontAlgn="base"/>
            <a:endParaRPr lang="en-US" sz="2000">
              <a:latin typeface="Bell MT"/>
            </a:endParaRPr>
          </a:p>
          <a:p>
            <a:pPr fontAlgn="base"/>
            <a:endParaRPr lang="en-US" sz="2000">
              <a:latin typeface="Bell MT"/>
            </a:endParaRPr>
          </a:p>
          <a:p>
            <a:pPr fontAlgn="base"/>
            <a:endParaRPr lang="en-US" sz="2000">
              <a:latin typeface="Bell MT"/>
            </a:endParaRPr>
          </a:p>
        </p:txBody>
      </p:sp>
      <p:pic>
        <p:nvPicPr>
          <p:cNvPr id="5" name="Picture 4" descr="A heart with a cross and yellow rays&#10;&#10;AI-generated content may be incorrect.">
            <a:extLst>
              <a:ext uri="{FF2B5EF4-FFF2-40B4-BE49-F238E27FC236}">
                <a16:creationId xmlns:a16="http://schemas.microsoft.com/office/drawing/2014/main" id="{FF983747-2564-927A-2522-53569EE12C34}"/>
              </a:ext>
            </a:extLst>
          </p:cNvPr>
          <p:cNvPicPr>
            <a:picLocks noChangeAspect="1"/>
          </p:cNvPicPr>
          <p:nvPr/>
        </p:nvPicPr>
        <p:blipFill>
          <a:blip r:embed="rId6"/>
          <a:stretch>
            <a:fillRect/>
          </a:stretch>
        </p:blipFill>
        <p:spPr>
          <a:xfrm>
            <a:off x="11158265" y="5849437"/>
            <a:ext cx="693353" cy="700217"/>
          </a:xfrm>
          <a:prstGeom prst="rect">
            <a:avLst/>
          </a:prstGeom>
        </p:spPr>
      </p:pic>
    </p:spTree>
    <p:extLst>
      <p:ext uri="{BB962C8B-B14F-4D97-AF65-F5344CB8AC3E}">
        <p14:creationId xmlns:p14="http://schemas.microsoft.com/office/powerpoint/2010/main" val="12698425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8E6ADFFA8D8E94BA20D1CB34FC97C4A" ma:contentTypeVersion="13" ma:contentTypeDescription="Create a new document." ma:contentTypeScope="" ma:versionID="41a09ca30abe2cee0c93beaceb7fe909">
  <xsd:schema xmlns:xsd="http://www.w3.org/2001/XMLSchema" xmlns:xs="http://www.w3.org/2001/XMLSchema" xmlns:p="http://schemas.microsoft.com/office/2006/metadata/properties" xmlns:ns2="d82cacdb-e2d5-4f50-ab75-c38bfc289b61" xmlns:ns3="8a0975ea-992f-4f42-9863-e294ef63a779" targetNamespace="http://schemas.microsoft.com/office/2006/metadata/properties" ma:root="true" ma:fieldsID="277d7927b902babb9f0b2602e50a2ed7" ns2:_="" ns3:_="">
    <xsd:import namespace="d82cacdb-e2d5-4f50-ab75-c38bfc289b61"/>
    <xsd:import namespace="8a0975ea-992f-4f42-9863-e294ef63a7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2cacdb-e2d5-4f50-ab75-c38bfc289b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2d929fd-d9d4-4d75-855c-33707737a75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0975ea-992f-4f42-9863-e294ef63a77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8a6add7-93a7-4d05-926c-89f915d894f5}" ma:internalName="TaxCatchAll" ma:showField="CatchAllData" ma:web="8a0975ea-992f-4f42-9863-e294ef63a7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82cacdb-e2d5-4f50-ab75-c38bfc289b61">
      <Terms xmlns="http://schemas.microsoft.com/office/infopath/2007/PartnerControls"/>
    </lcf76f155ced4ddcb4097134ff3c332f>
    <TaxCatchAll xmlns="8a0975ea-992f-4f42-9863-e294ef63a77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90ECC5-B907-4E47-A6BA-FA9E43D338BA}">
  <ds:schemaRefs>
    <ds:schemaRef ds:uri="8a0975ea-992f-4f42-9863-e294ef63a779"/>
    <ds:schemaRef ds:uri="d82cacdb-e2d5-4f50-ab75-c38bfc289b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B55F535-4A8C-4C82-AE5F-1F06F8FCA716}">
  <ds:schemaRefs>
    <ds:schemaRef ds:uri="8a0975ea-992f-4f42-9863-e294ef63a779"/>
    <ds:schemaRef ds:uri="d82cacdb-e2d5-4f50-ab75-c38bfc289b6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CD2971B-78BF-4FAE-AC53-E80E0B942E16}">
  <ds:schemaRefs>
    <ds:schemaRef ds:uri="http://schemas.microsoft.com/sharepoint/v3/contenttype/forms"/>
  </ds:schemaRefs>
</ds:datastoreItem>
</file>

<file path=docMetadata/LabelInfo.xml><?xml version="1.0" encoding="utf-8"?>
<clbl:labelList xmlns:clbl="http://schemas.microsoft.com/office/2020/mipLabelMetadata">
  <clbl:label id="{0ea5d2a2-bea6-40e8-a069-3b893602323b}" enabled="0" method="" siteId="{0ea5d2a2-bea6-40e8-a069-3b893602323b}" removed="1"/>
</clbl:labelList>
</file>

<file path=docProps/app.xml><?xml version="1.0" encoding="utf-8"?>
<Properties xmlns="http://schemas.openxmlformats.org/officeDocument/2006/extended-properties" xmlns:vt="http://schemas.openxmlformats.org/officeDocument/2006/docPropsVTypes">
  <Template>Parcel</Template>
  <Application>Microsoft Office PowerPoint</Application>
  <PresentationFormat>Widescreen</PresentationFormat>
  <Slides>9</Slides>
  <Notes>9</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Month 5</vt:lpstr>
      <vt:lpstr>PowerPoint Presentation</vt:lpstr>
      <vt:lpstr>PowerPoint Presentation</vt:lpstr>
      <vt:lpstr>PowerPoint Presentation</vt:lpstr>
      <vt:lpstr>PowerPoint Presentation</vt:lpstr>
      <vt:lpstr>    What Baby Hears In The Womb</vt:lpstr>
      <vt:lpstr>PowerPoint Presentation</vt:lpstr>
      <vt:lpstr>Discussion Questions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Maci Binder</dc:creator>
  <cp:revision>22</cp:revision>
  <dcterms:created xsi:type="dcterms:W3CDTF">2025-07-28T16:35:14Z</dcterms:created>
  <dcterms:modified xsi:type="dcterms:W3CDTF">2026-07-27T18:59:07Z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0x01010038E6ADFFA8D8E94BA20D1CB34FC97C4A</vt:lpwstr>
  </property>
  <property fmtid="{D5CDD505-2E9C-101B-9397-08002B2CF9AE}" pid="3" name="MediaServiceImageTags">
    <vt:lpwstr/>
  </property>
</Properties>
</file>