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8" r:id="rId6"/>
    <p:sldId id="263" r:id="rId7"/>
    <p:sldId id="259" r:id="rId8"/>
    <p:sldId id="262" r:id="rId9"/>
    <p:sldId id="257" r:id="rId10"/>
    <p:sldId id="261" r:id="rId11"/>
    <p:sldId id="264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943C47-6BB4-9298-15DA-55F53C83644E}" v="22" dt="2026-07-27T19:13:18.2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ci Binder" userId="S::macib@hoac2025.onmicrosoft.com::97bd4c35-1337-4100-ada9-a3fcd7b08695" providerId="AD" clId="Web-{40943C47-6BB4-9298-15DA-55F53C83644E}"/>
    <pc:docChg chg="addSld modSld">
      <pc:chgData name="Maci Binder" userId="S::macib@hoac2025.onmicrosoft.com::97bd4c35-1337-4100-ada9-a3fcd7b08695" providerId="AD" clId="Web-{40943C47-6BB4-9298-15DA-55F53C83644E}" dt="2026-07-27T19:13:39.396" v="75"/>
      <pc:docMkLst>
        <pc:docMk/>
      </pc:docMkLst>
      <pc:sldChg chg="addSp modSp new mod setBg modClrScheme chgLayout modNotes">
        <pc:chgData name="Maci Binder" userId="S::macib@hoac2025.onmicrosoft.com::97bd4c35-1337-4100-ada9-a3fcd7b08695" providerId="AD" clId="Web-{40943C47-6BB4-9298-15DA-55F53C83644E}" dt="2026-07-27T19:13:39.396" v="75"/>
        <pc:sldMkLst>
          <pc:docMk/>
          <pc:sldMk cId="2509228921" sldId="264"/>
        </pc:sldMkLst>
        <pc:spChg chg="add mod">
          <ac:chgData name="Maci Binder" userId="S::macib@hoac2025.onmicrosoft.com::97bd4c35-1337-4100-ada9-a3fcd7b08695" providerId="AD" clId="Web-{40943C47-6BB4-9298-15DA-55F53C83644E}" dt="2026-07-27T19:13:08.019" v="20" actId="1076"/>
          <ac:spMkLst>
            <pc:docMk/>
            <pc:sldMk cId="2509228921" sldId="264"/>
            <ac:spMk id="2" creationId="{4B0BB385-BF13-D705-77D9-1679849D0274}"/>
          </ac:spMkLst>
        </pc:spChg>
        <pc:picChg chg="add">
          <ac:chgData name="Maci Binder" userId="S::macib@hoac2025.onmicrosoft.com::97bd4c35-1337-4100-ada9-a3fcd7b08695" providerId="AD" clId="Web-{40943C47-6BB4-9298-15DA-55F53C83644E}" dt="2026-07-27T19:13:18.239" v="21"/>
          <ac:picMkLst>
            <pc:docMk/>
            <pc:sldMk cId="2509228921" sldId="264"/>
            <ac:picMk id="4" creationId="{5C306FDA-75F6-F1DF-C9DC-FC9B8D267C08}"/>
          </ac:picMkLst>
        </pc:picChg>
      </pc:sldChg>
    </pc:docChg>
  </pc:docChgLst>
  <pc:docChgLst>
    <pc:chgData name="Maci Binder" userId="S::macib@hoac2025.onmicrosoft.com::97bd4c35-1337-4100-ada9-a3fcd7b08695" providerId="AD" clId="Web-{FB3C06AA-AD15-6581-C30C-10C0070DE9B1}"/>
    <pc:docChg chg="modSld">
      <pc:chgData name="Maci Binder" userId="S::macib@hoac2025.onmicrosoft.com::97bd4c35-1337-4100-ada9-a3fcd7b08695" providerId="AD" clId="Web-{FB3C06AA-AD15-6581-C30C-10C0070DE9B1}" dt="2026-07-27T19:06:18.411" v="28"/>
      <pc:docMkLst>
        <pc:docMk/>
      </pc:docMkLst>
      <pc:sldChg chg="modNotes">
        <pc:chgData name="Maci Binder" userId="S::macib@hoac2025.onmicrosoft.com::97bd4c35-1337-4100-ada9-a3fcd7b08695" providerId="AD" clId="Web-{FB3C06AA-AD15-6581-C30C-10C0070DE9B1}" dt="2026-07-27T19:01:42.017" v="2"/>
        <pc:sldMkLst>
          <pc:docMk/>
          <pc:sldMk cId="1847103683" sldId="256"/>
        </pc:sldMkLst>
      </pc:sldChg>
      <pc:sldChg chg="modNotes">
        <pc:chgData name="Maci Binder" userId="S::macib@hoac2025.onmicrosoft.com::97bd4c35-1337-4100-ada9-a3fcd7b08695" providerId="AD" clId="Web-{FB3C06AA-AD15-6581-C30C-10C0070DE9B1}" dt="2026-07-27T19:06:18.411" v="28"/>
        <pc:sldMkLst>
          <pc:docMk/>
          <pc:sldMk cId="1311788849" sldId="257"/>
        </pc:sldMkLst>
      </pc:sldChg>
      <pc:sldChg chg="modNotes">
        <pc:chgData name="Maci Binder" userId="S::macib@hoac2025.onmicrosoft.com::97bd4c35-1337-4100-ada9-a3fcd7b08695" providerId="AD" clId="Web-{FB3C06AA-AD15-6581-C30C-10C0070DE9B1}" dt="2026-07-27T19:02:38.239" v="17"/>
        <pc:sldMkLst>
          <pc:docMk/>
          <pc:sldMk cId="1179152824" sldId="258"/>
        </pc:sldMkLst>
      </pc:sldChg>
      <pc:sldChg chg="modNotes">
        <pc:chgData name="Maci Binder" userId="S::macib@hoac2025.onmicrosoft.com::97bd4c35-1337-4100-ada9-a3fcd7b08695" providerId="AD" clId="Web-{FB3C06AA-AD15-6581-C30C-10C0070DE9B1}" dt="2026-07-27T19:03:40.087" v="23"/>
        <pc:sldMkLst>
          <pc:docMk/>
          <pc:sldMk cId="846692665" sldId="259"/>
        </pc:sldMkLst>
      </pc:sldChg>
      <pc:sldChg chg="modNotes">
        <pc:chgData name="Maci Binder" userId="S::macib@hoac2025.onmicrosoft.com::97bd4c35-1337-4100-ada9-a3fcd7b08695" providerId="AD" clId="Web-{FB3C06AA-AD15-6581-C30C-10C0070DE9B1}" dt="2026-07-27T19:03:13.523" v="20"/>
        <pc:sldMkLst>
          <pc:docMk/>
          <pc:sldMk cId="3686693168" sldId="263"/>
        </pc:sldMkLst>
      </pc:sldChg>
    </pc:docChg>
  </pc:docChgLst>
  <pc:docChgLst>
    <pc:chgData name="Maci Binder" userId="S::macib@hoac2025.onmicrosoft.com::97bd4c35-1337-4100-ada9-a3fcd7b08695" providerId="AD" clId="Web-{915C0B77-99F1-41CF-9231-A6D9AD06FBF7}"/>
    <pc:docChg chg="addSld modSld">
      <pc:chgData name="Maci Binder" userId="S::macib@hoac2025.onmicrosoft.com::97bd4c35-1337-4100-ada9-a3fcd7b08695" providerId="AD" clId="Web-{915C0B77-99F1-41CF-9231-A6D9AD06FBF7}" dt="2026-07-24T05:24:45.641" v="58" actId="20577"/>
      <pc:docMkLst>
        <pc:docMk/>
      </pc:docMkLst>
      <pc:sldChg chg="addSp delSp modSp modNotes">
        <pc:chgData name="Maci Binder" userId="S::macib@hoac2025.onmicrosoft.com::97bd4c35-1337-4100-ada9-a3fcd7b08695" providerId="AD" clId="Web-{915C0B77-99F1-41CF-9231-A6D9AD06FBF7}" dt="2026-07-24T05:20:21.969" v="34"/>
        <pc:sldMkLst>
          <pc:docMk/>
          <pc:sldMk cId="1847103683" sldId="256"/>
        </pc:sldMkLst>
      </pc:sldChg>
      <pc:sldChg chg="modNotes">
        <pc:chgData name="Maci Binder" userId="S::macib@hoac2025.onmicrosoft.com::97bd4c35-1337-4100-ada9-a3fcd7b08695" providerId="AD" clId="Web-{915C0B77-99F1-41CF-9231-A6D9AD06FBF7}" dt="2026-07-24T05:21:19.407" v="40"/>
        <pc:sldMkLst>
          <pc:docMk/>
          <pc:sldMk cId="1179152824" sldId="258"/>
        </pc:sldMkLst>
      </pc:sldChg>
      <pc:sldChg chg="addSp modSp new mod setBg">
        <pc:chgData name="Maci Binder" userId="S::macib@hoac2025.onmicrosoft.com::97bd4c35-1337-4100-ada9-a3fcd7b08695" providerId="AD" clId="Web-{915C0B77-99F1-41CF-9231-A6D9AD06FBF7}" dt="2026-07-24T05:24:45.641" v="58" actId="20577"/>
        <pc:sldMkLst>
          <pc:docMk/>
          <pc:sldMk cId="3686693168" sldId="263"/>
        </pc:sldMkLst>
        <pc:spChg chg="add mod">
          <ac:chgData name="Maci Binder" userId="S::macib@hoac2025.onmicrosoft.com::97bd4c35-1337-4100-ada9-a3fcd7b08695" providerId="AD" clId="Web-{915C0B77-99F1-41CF-9231-A6D9AD06FBF7}" dt="2026-07-24T05:24:45.641" v="58" actId="20577"/>
          <ac:spMkLst>
            <pc:docMk/>
            <pc:sldMk cId="3686693168" sldId="263"/>
            <ac:spMk id="3" creationId="{A9EA2C26-ADF8-0C04-0D52-54A79BF8430F}"/>
          </ac:spMkLst>
        </pc:spChg>
      </pc:sldChg>
    </pc:docChg>
  </pc:docChgLst>
  <pc:docChgLst>
    <pc:chgData name="Maci Binder" userId="S::macib@hoac2025.onmicrosoft.com::97bd4c35-1337-4100-ada9-a3fcd7b08695" providerId="AD" clId="Web-{EB8AC137-F8B7-86F8-6EE9-6293622D2248}"/>
    <pc:docChg chg="modSld">
      <pc:chgData name="Maci Binder" userId="S::macib@hoac2025.onmicrosoft.com::97bd4c35-1337-4100-ada9-a3fcd7b08695" providerId="AD" clId="Web-{EB8AC137-F8B7-86F8-6EE9-6293622D2248}" dt="2026-07-24T05:41:51.775" v="34"/>
      <pc:docMkLst>
        <pc:docMk/>
      </pc:docMkLst>
      <pc:sldChg chg="modNotes">
        <pc:chgData name="Maci Binder" userId="S::macib@hoac2025.onmicrosoft.com::97bd4c35-1337-4100-ada9-a3fcd7b08695" providerId="AD" clId="Web-{EB8AC137-F8B7-86F8-6EE9-6293622D2248}" dt="2026-07-24T05:41:51.775" v="34"/>
        <pc:sldMkLst>
          <pc:docMk/>
          <pc:sldMk cId="1311788849" sldId="257"/>
        </pc:sldMkLst>
      </pc:sldChg>
      <pc:sldChg chg="modNotes">
        <pc:chgData name="Maci Binder" userId="S::macib@hoac2025.onmicrosoft.com::97bd4c35-1337-4100-ada9-a3fcd7b08695" providerId="AD" clId="Web-{EB8AC137-F8B7-86F8-6EE9-6293622D2248}" dt="2026-07-24T05:39:53.805" v="19"/>
        <pc:sldMkLst>
          <pc:docMk/>
          <pc:sldMk cId="846692665" sldId="259"/>
        </pc:sldMkLst>
      </pc:sldChg>
      <pc:sldChg chg="modNotes">
        <pc:chgData name="Maci Binder" userId="S::macib@hoac2025.onmicrosoft.com::97bd4c35-1337-4100-ada9-a3fcd7b08695" providerId="AD" clId="Web-{EB8AC137-F8B7-86F8-6EE9-6293622D2248}" dt="2026-07-24T05:40:40.821" v="22"/>
        <pc:sldMkLst>
          <pc:docMk/>
          <pc:sldMk cId="2878658617" sldId="262"/>
        </pc:sldMkLst>
      </pc:sldChg>
      <pc:sldChg chg="addSp modSp modNotes">
        <pc:chgData name="Maci Binder" userId="S::macib@hoac2025.onmicrosoft.com::97bd4c35-1337-4100-ada9-a3fcd7b08695" providerId="AD" clId="Web-{EB8AC137-F8B7-86F8-6EE9-6293622D2248}" dt="2026-07-24T05:37:40.068" v="7"/>
        <pc:sldMkLst>
          <pc:docMk/>
          <pc:sldMk cId="3686693168" sldId="263"/>
        </pc:sldMkLst>
        <pc:picChg chg="add mod ord">
          <ac:chgData name="Maci Binder" userId="S::macib@hoac2025.onmicrosoft.com::97bd4c35-1337-4100-ada9-a3fcd7b08695" providerId="AD" clId="Web-{EB8AC137-F8B7-86F8-6EE9-6293622D2248}" dt="2026-07-24T05:35:46.987" v="5"/>
          <ac:picMkLst>
            <pc:docMk/>
            <pc:sldMk cId="3686693168" sldId="263"/>
            <ac:picMk id="2" creationId="{ABD9E58F-C455-B545-7924-80F08C71BA1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F5772-3A1E-CC41-B3C7-BCFD4AD9B23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BDE6F-E07A-154F-A586-51DE07924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48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/>
              <a:buChar char="•"/>
            </a:pPr>
            <a:r>
              <a:rPr lang="en-US" b="1"/>
              <a:t> </a:t>
            </a:r>
            <a:r>
              <a:rPr lang="en-US"/>
              <a:t>In this month of pregnancy, we will discover more about what the pre-born person can hear and respond to with movement and reaction.</a:t>
            </a:r>
            <a:endParaRPr lang="en-US">
              <a:highlight>
                <a:srgbClr val="C6C6C6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601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65E10-B98B-E732-8131-B697AB174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564EB2-AC65-7313-3091-1D1DDD5FA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0B4D0E-D410-BC3E-4BC1-95FE45ED0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buFont typeface="Symbol"/>
              <a:buChar char="•"/>
            </a:pPr>
            <a:r>
              <a:rPr lang="en-US"/>
              <a:t>This is a 3D ultrasound of a pre-born person at 19 weeks post conception. 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  <a:p>
            <a:pPr>
              <a:buFont typeface="Symbol"/>
              <a:buChar char="•"/>
            </a:pPr>
            <a:r>
              <a:rPr lang="en-US"/>
              <a:t>At this age and stage, the pre-born person has regular sleep and wake cycles.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  <a:p>
            <a:pPr>
              <a:buFont typeface="Symbol"/>
              <a:buChar char="•"/>
            </a:pPr>
            <a:r>
              <a:rPr lang="en-US"/>
              <a:t>Eyebrows and hair are visible.</a:t>
            </a:r>
            <a:endParaRPr lang="en-US">
              <a:highlight>
                <a:srgbClr val="C6C6C6"/>
              </a:highlight>
            </a:endParaRPr>
          </a:p>
          <a:p>
            <a:endParaRPr lang="en-US"/>
          </a:p>
          <a:p>
            <a:pPr>
              <a:buFont typeface="Symbol"/>
              <a:buChar char="•"/>
            </a:pPr>
            <a:r>
              <a:rPr lang="en-US"/>
              <a:t>Eyelids begin to part and regular, jerky movements of the eyes are noticed. </a:t>
            </a:r>
            <a:endParaRPr lang="en-US">
              <a:highlight>
                <a:srgbClr val="C6C6C6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CBF9D-FBB5-6B9E-D657-5C03ADA0F2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76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Symbol"/>
              <a:buChar char="•"/>
            </a:pPr>
            <a:r>
              <a:rPr lang="en-US"/>
              <a:t>This video shows the pre-born person’s pupils moving inside the womb. Watch closely. </a:t>
            </a:r>
            <a:endParaRPr lang="en-US">
              <a:highlight>
                <a:srgbClr val="C6C6C6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40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2721E-F617-E3A9-A348-E5B249E92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72C574-9071-DBFD-576A-0878A6ED9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79E878-B932-95CC-A0E7-64455D167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/>
              <a:buChar char="•"/>
            </a:pPr>
            <a:r>
              <a:rPr lang="en-US"/>
              <a:t>This is another 3D ultrasound of a pre-born person. </a:t>
            </a:r>
            <a:endParaRPr lang="en-US">
              <a:highlight>
                <a:srgbClr val="C6C6C6"/>
              </a:highlight>
            </a:endParaRPr>
          </a:p>
          <a:p>
            <a:pPr marL="171450" indent="-171450">
              <a:buFont typeface="Symbol"/>
              <a:buChar char="•"/>
            </a:pPr>
            <a:r>
              <a:rPr lang="en-US"/>
              <a:t>The pre-born person can reach for objects now, like the umbilical cord or his or her ears. </a:t>
            </a:r>
            <a:endParaRPr lang="en-US">
              <a:highlight>
                <a:srgbClr val="C6C6C6"/>
              </a:highlight>
            </a:endParaRPr>
          </a:p>
          <a:p>
            <a:pPr marL="171450" indent="-171450">
              <a:buFont typeface="Symbol"/>
              <a:buChar char="•"/>
            </a:pPr>
            <a:r>
              <a:rPr lang="en-US"/>
              <a:t>The pre-born person is gaining more body fat which helps the skin look less wrinkled and fuller. </a:t>
            </a:r>
            <a:endParaRPr lang="en-US">
              <a:highlight>
                <a:srgbClr val="C6C6C6"/>
              </a:highlight>
            </a:endParaRPr>
          </a:p>
          <a:p>
            <a:pPr marL="171450" indent="-171450">
              <a:buFont typeface="Symbol"/>
              <a:buChar char="•"/>
            </a:pPr>
            <a:r>
              <a:rPr lang="en-US"/>
              <a:t>The pre-born person can now respond to both internal and external sound – like loud music- indicated by his or her movements or by an increase in pulse as seen on ultrasound.</a:t>
            </a:r>
            <a:endParaRPr lang="en-US">
              <a:highlight>
                <a:srgbClr val="C6C6C6"/>
              </a:highlight>
            </a:endParaRPr>
          </a:p>
          <a:p>
            <a:pPr marL="285750" indent="-285750">
              <a:buFont typeface="Arial"/>
              <a:buChar char="•"/>
            </a:pPr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3AA96-856C-DC31-311F-D16D6F1699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64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C1772-68A5-B455-7B56-B56EDFD49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E15401-D1D9-5195-17C7-71FA7FFEAC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8309D3-846B-EF7C-7962-C59A37185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fontAlgn="base">
              <a:buFont typeface="Symbol"/>
              <a:buChar char="•"/>
            </a:pPr>
            <a:r>
              <a:rPr lang="en-US"/>
              <a:t>This is a short video of the pre-born person reacting and responding to music.</a:t>
            </a:r>
            <a:endParaRPr lang="en-US">
              <a:highlight>
                <a:srgbClr val="C6C6C6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AB430-4105-CDCE-7B66-F7CACDDC6A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70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/>
              <a:buChar char="•"/>
            </a:pPr>
            <a:r>
              <a:rPr lang="en-US"/>
              <a:t>This is a photo of a person- born early at just 23 weeks post conception (hold up the 22 week old fetal model).</a:t>
            </a:r>
            <a:endParaRPr lang="en-US">
              <a:highlight>
                <a:srgbClr val="C6C6C6"/>
              </a:highlight>
            </a:endParaRPr>
          </a:p>
          <a:p>
            <a:pPr>
              <a:buFont typeface="Symbol"/>
              <a:buChar char="•"/>
            </a:pPr>
            <a:r>
              <a:rPr lang="en-US"/>
              <a:t>At this age and stage, the pre-born person’s lungs start to make surfactant, a substance that supports healthy breathing and allows the air sacs in the lungs to inflate and keeps the lungs from collapsing and sticking together when they deflate. </a:t>
            </a:r>
            <a:endParaRPr lang="en-US">
              <a:highlight>
                <a:srgbClr val="C6C6C6"/>
              </a:highlight>
            </a:endParaRPr>
          </a:p>
          <a:p>
            <a:pPr>
              <a:buFont typeface="Symbol"/>
              <a:buChar char="•"/>
            </a:pPr>
            <a:r>
              <a:rPr lang="en-US"/>
              <a:t>If born prematurely, the pre-born person may survive with intensive medical care. </a:t>
            </a:r>
            <a:endParaRPr lang="en-US">
              <a:highlight>
                <a:srgbClr val="C6C6C6"/>
              </a:highlight>
            </a:endParaRPr>
          </a:p>
          <a:p>
            <a:pPr>
              <a:buFont typeface="Symbol"/>
              <a:buChar char="•"/>
            </a:pPr>
            <a:r>
              <a:rPr lang="en-US"/>
              <a:t>At the end of month 6, the pre-born person is about 12 inches long and weighs about 2 pounds – about the size of a butternut squash. </a:t>
            </a:r>
            <a:endParaRPr lang="en-US">
              <a:highlight>
                <a:srgbClr val="C6C6C6"/>
              </a:highlight>
            </a:endParaRP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52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C1772-68A5-B455-7B56-B56EDFD49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E15401-D1D9-5195-17C7-71FA7FFEAC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8309D3-846B-EF7C-7962-C59A37185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fontAlgn="base">
              <a:buFont typeface="Arial"/>
              <a:buChar char="•"/>
            </a:pPr>
            <a:endParaRPr lang="en-US" b="1"/>
          </a:p>
          <a:p>
            <a:pPr marL="285750" indent="-285750">
              <a:buFont typeface="Arial"/>
              <a:buChar char="•"/>
            </a:pPr>
            <a:r>
              <a:rPr lang="en-US" b="1"/>
              <a:t>Following is a 1-minute video of a boy from Iowa who was born at 21 weeks and survived. He is the world's most premature baby who lived.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AB430-4105-CDCE-7B66-F7CACDDC6A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81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Teachers: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Please refer to the teaching manual for discussion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55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0C363-C330-55E0-046E-66E817608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906CD3-F664-1AA4-CE69-DF8391447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B0E8BD-0030-C74C-011D-894AEAD0A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2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C711B-10BA-F8E0-1C71-413CA4B2FC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BDE6F-E07A-154F-A586-51DE0792461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09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A2714-B51B-3250-D384-97489D7A36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448EF1-4FAD-6F1C-580F-4279155B5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16309-2E51-D0EE-6F22-8FC94F86E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0D531-8E9F-E1F8-9F1B-47A14D6C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517D1-FD3E-E295-86A1-3A229FB84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4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7049E-AC87-DDCA-8262-51F634373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01803B-A54E-51E7-3752-02133DD5E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E601A-536F-8BCC-DBAB-DB3ACB3CA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D54D0-318D-3553-49A9-A4C85B2D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A977-6C5C-B19A-3BD4-18E561F99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3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A6C3CC-AA78-98C2-F0A1-5837A90E22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F6C32-F228-1A90-D17D-7100838D1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96113-E867-AD65-2605-770A64D74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FE5F0-D0D2-6960-E52B-0F921ADA1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307A-00AE-81E7-A25D-2A2A66A13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5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CA313-8998-A018-5173-49D85F0B8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98DD6-76F5-C736-CD4C-3A4ACA5CC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15D64-0E98-E7F4-CD6B-27AA276AD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1C0F7-1595-8341-9D96-85DFCC663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A43A3-8CEF-6E61-2A98-CCB17BAD8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31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31E91-5A30-758B-712F-A993C9CC5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DE698-B925-1CB5-1494-60295AEB6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401A6-F20D-5C6D-9492-28BF8F1D7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B413A-26E0-909C-4405-3B35BD66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A23B1-2EB4-C38C-B2AC-8AC90EDE5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0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949ED-F4CB-4BFD-6F57-2667C760F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4E231-94A8-8376-D44D-865FF1D889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A975DC-EB89-6029-A176-FD5161964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354F8-4BA7-43BD-D7D7-7080568D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07102-4B89-2790-5A8E-FDEA172F3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8F242-6900-86B0-B4D8-6AE840FFC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0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F3229-9436-3CF5-0F5F-64A30B78D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C735F-62E9-D54A-0272-A25BDC3AE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6E62C-49C2-1452-3743-C1445A8B2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BD136-F962-980E-1242-2524013A30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AEEF6-514C-6267-8C79-611F23EFF6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8710BC-5E97-73B5-6168-ED4BE1A48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B17DFF-9D0B-9899-76F3-FE0034C3C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F7F856-B8CE-72E4-A361-28F21238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8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DF776-ECD9-4185-42EE-65C3316B0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6E18D5-DA4D-26E9-1A0E-488F3E56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01EA29-AA1E-E0D1-20DA-D3361D998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FD6610-F439-64F9-827E-C93A23E0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89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56FF7D-3926-1650-9EB2-2BF615F22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11AB48-6945-33D1-58AA-2DF6CFBE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35A2B-20B9-1EFE-34B8-C931B1456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6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F82DA-6473-123B-1841-58FFAEAC9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B559A-C2D4-E716-67E7-ABD4CF438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D4EB3-6D09-992C-DACA-0A83724C78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D10571-2E9F-E2A0-E2EE-31081B698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7A5BE-F85D-D30E-1FE2-9AFEC6FF9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1495A-0A33-7416-FFB6-D453EADF4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87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CC41B-DD01-C2C4-C9F5-32790A506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305DE6-3F6E-43DD-3C42-DE65B14DEB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CA008-7DE5-9D46-5127-9EE4FE5F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F1009-2B7E-96F3-3FB6-41538C798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7B405-3759-9456-F34E-5B98852DA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8D456-574C-096A-1C04-70173F39D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9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B5ED58-A5EC-1271-5ECE-7E3466BA8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D0396C-9604-E903-FE08-C9E0A33BC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58DBD-A99D-132A-6ACF-20570DCFD0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E5326F-F1DA-A145-B698-ECD7C397B04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3527E-547B-3CA3-4FA2-E3877CF070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1421A-72B5-90CC-7322-A71CF0D684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F7A5EB-53D0-0045-9CEA-05AA743B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1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rr6plHNnqQ?feature=oembed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RnsrjGgolg?feature=oembed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y.clevelandclinic.org/health/articles/7247-fetal-development-stages-of-growth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share/v/1DHQM9n3RM/?mibextid=wwXIfr" TargetMode="External"/><Relationship Id="rId5" Type="http://schemas.openxmlformats.org/officeDocument/2006/relationships/hyperlink" Target="https://www.youtube.com/watch?v=DRnsrjGgolg" TargetMode="External"/><Relationship Id="rId4" Type="http://schemas.openxmlformats.org/officeDocument/2006/relationships/hyperlink" Target="https://www.mayoclinic.org/healthy-lifestyle/pregnancy-week-by-week/basics/healthy-pregnancy/hlv-2004947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3CF9-3963-D424-BCFE-EF83D6DC8F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Bell MT"/>
                <a:cs typeface="Biome"/>
              </a:rPr>
              <a:t>Month 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0E9904-3F3B-CCE8-7C2C-3C499A90A6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Bell MT"/>
                <a:cs typeface="Biome"/>
              </a:rPr>
              <a:t>Weeks 19-22 after Conception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7E464-6CFD-B751-C871-7675220E3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327" y="4611252"/>
            <a:ext cx="3570673" cy="2248770"/>
          </a:xfrm>
          <a:prstGeom prst="rect">
            <a:avLst/>
          </a:prstGeom>
        </p:spPr>
      </p:pic>
      <p:pic>
        <p:nvPicPr>
          <p:cNvPr id="7" name="Picture 6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E0AE943-DCF5-E610-3646-C22F20AAA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342" y="5573519"/>
            <a:ext cx="2917295" cy="5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03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DE306A-7AA6-3A2C-5597-3E4F11402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0675A8-675F-185C-46D8-8DD2CDDF26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919" r="21605"/>
          <a:stretch>
            <a:fillRect/>
          </a:stretch>
        </p:blipFill>
        <p:spPr>
          <a:xfrm>
            <a:off x="2895100" y="158150"/>
            <a:ext cx="6401799" cy="636917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2879267-D981-3CD5-7204-D2E183AA54F2}"/>
              </a:ext>
            </a:extLst>
          </p:cNvPr>
          <p:cNvSpPr/>
          <p:nvPr/>
        </p:nvSpPr>
        <p:spPr>
          <a:xfrm>
            <a:off x="320234" y="168549"/>
            <a:ext cx="4161345" cy="9542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latin typeface="Bell MT"/>
                <a:cs typeface="Biome"/>
              </a:rPr>
              <a:t>Sleep and wake cycles occur.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0AE16C-376C-A861-6539-296D76F6FCB9}"/>
              </a:ext>
            </a:extLst>
          </p:cNvPr>
          <p:cNvSpPr txBox="1"/>
          <p:nvPr/>
        </p:nvSpPr>
        <p:spPr>
          <a:xfrm>
            <a:off x="2107721" y="6521570"/>
            <a:ext cx="820659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latin typeface="Bell MT"/>
                <a:cs typeface="Segoe UI"/>
              </a:rPr>
              <a:t>3D Ultrasound, 19 weeks after conception ​Photo Credit: Pregnancy Chat</a:t>
            </a:r>
            <a:endParaRPr lang="en-US">
              <a:latin typeface="Aptos" panose="02110004020202020204"/>
            </a:endParaRPr>
          </a:p>
        </p:txBody>
      </p:sp>
      <p:pic>
        <p:nvPicPr>
          <p:cNvPr id="4" name="Picture 3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F88F435F-CDB7-5E51-8195-43BC24F65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338" y="5391509"/>
            <a:ext cx="1178945" cy="113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52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Fetal Eye Movement || Ultrasound || Case 65">
            <a:hlinkClick r:id="" action="ppaction://noaction"/>
            <a:extLst>
              <a:ext uri="{FF2B5EF4-FFF2-40B4-BE49-F238E27FC236}">
                <a16:creationId xmlns:a16="http://schemas.microsoft.com/office/drawing/2014/main" id="{ABD9E58F-C455-B545-7924-80F08C71BA1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98017" y="977348"/>
            <a:ext cx="9405938" cy="53141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9EA2C26-ADF8-0C04-0D52-54A79BF8430F}"/>
              </a:ext>
            </a:extLst>
          </p:cNvPr>
          <p:cNvSpPr/>
          <p:nvPr/>
        </p:nvSpPr>
        <p:spPr>
          <a:xfrm>
            <a:off x="550271" y="154172"/>
            <a:ext cx="3485610" cy="9542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latin typeface="Bell MT"/>
                <a:cs typeface="Biome"/>
              </a:rPr>
              <a:t>Fetal Eye Movement</a:t>
            </a:r>
          </a:p>
        </p:txBody>
      </p:sp>
    </p:spTree>
    <p:extLst>
      <p:ext uri="{BB962C8B-B14F-4D97-AF65-F5344CB8AC3E}">
        <p14:creationId xmlns:p14="http://schemas.microsoft.com/office/powerpoint/2010/main" val="368669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445DCC-F0B6-04C0-DA8E-B0FA9AD1C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aby in an ultrasound&#10;&#10;AI-generated content may be incorrect.">
            <a:extLst>
              <a:ext uri="{FF2B5EF4-FFF2-40B4-BE49-F238E27FC236}">
                <a16:creationId xmlns:a16="http://schemas.microsoft.com/office/drawing/2014/main" id="{3F31F1C3-335E-1366-96CC-23C9AF70C9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14" r="19969" b="6265"/>
          <a:stretch>
            <a:fillRect/>
          </a:stretch>
        </p:blipFill>
        <p:spPr>
          <a:xfrm>
            <a:off x="3045682" y="330680"/>
            <a:ext cx="6176404" cy="618316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C1829D-3503-18BA-9C59-E1B950B7980D}"/>
              </a:ext>
            </a:extLst>
          </p:cNvPr>
          <p:cNvSpPr/>
          <p:nvPr/>
        </p:nvSpPr>
        <p:spPr>
          <a:xfrm>
            <a:off x="550271" y="154172"/>
            <a:ext cx="3485610" cy="9542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latin typeface="Bell MT"/>
                <a:cs typeface="Biome"/>
              </a:rPr>
              <a:t>Music can cause reactions.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D09249-284E-F43A-64B7-0578636C4460}"/>
              </a:ext>
            </a:extLst>
          </p:cNvPr>
          <p:cNvSpPr txBox="1"/>
          <p:nvPr/>
        </p:nvSpPr>
        <p:spPr>
          <a:xfrm>
            <a:off x="2697193" y="6521570"/>
            <a:ext cx="738708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Bell MT"/>
                <a:cs typeface="Biome"/>
              </a:rPr>
              <a:t>3D Ultrasound, 24 weeks after conception ​Photo Credit: Science Photo Library</a:t>
            </a:r>
            <a:endParaRPr lang="en-US" sz="1600">
              <a:latin typeface="Bell MT"/>
            </a:endParaRPr>
          </a:p>
        </p:txBody>
      </p:sp>
      <p:pic>
        <p:nvPicPr>
          <p:cNvPr id="2" name="Picture 1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DEB12EE1-BF28-5FC0-4440-680D0340C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075" y="5247735"/>
            <a:ext cx="1337095" cy="126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692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E93138-D15D-437F-C2D4-9757E782D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dited music ultrasound Month 6">
            <a:hlinkClick r:id="" action="ppaction://media"/>
            <a:extLst>
              <a:ext uri="{FF2B5EF4-FFF2-40B4-BE49-F238E27FC236}">
                <a16:creationId xmlns:a16="http://schemas.microsoft.com/office/drawing/2014/main" id="{1171065B-97E8-AEBD-1ACE-309DC4B052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5457" y="0"/>
            <a:ext cx="6321086" cy="65895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C4E567-33B9-1560-CBE7-2C38054A00F0}"/>
              </a:ext>
            </a:extLst>
          </p:cNvPr>
          <p:cNvSpPr txBox="1"/>
          <p:nvPr/>
        </p:nvSpPr>
        <p:spPr>
          <a:xfrm>
            <a:off x="1930811" y="6577967"/>
            <a:ext cx="8318816" cy="3231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500">
                <a:latin typeface="Bell MT"/>
                <a:cs typeface="Biome"/>
              </a:rPr>
              <a:t>“Here’s what kind of music babies love best”. Credit: </a:t>
            </a:r>
            <a:r>
              <a:rPr lang="en-US" sz="1500" err="1">
                <a:latin typeface="Bell MT"/>
                <a:cs typeface="Biome"/>
              </a:rPr>
              <a:t>Insitut</a:t>
            </a:r>
            <a:r>
              <a:rPr lang="en-US" sz="1500">
                <a:latin typeface="Bell MT"/>
                <a:cs typeface="Biome"/>
              </a:rPr>
              <a:t> Marques/Seeker by The Verge via Facebook</a:t>
            </a:r>
          </a:p>
        </p:txBody>
      </p:sp>
      <p:pic>
        <p:nvPicPr>
          <p:cNvPr id="4" name="Picture 3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AD19F493-E688-7977-B06E-20298C6E22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8736" y="5319622"/>
            <a:ext cx="1236453" cy="122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65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baby&#10;&#10;AI-generated content may be incorrect.">
            <a:extLst>
              <a:ext uri="{FF2B5EF4-FFF2-40B4-BE49-F238E27FC236}">
                <a16:creationId xmlns:a16="http://schemas.microsoft.com/office/drawing/2014/main" id="{8661C817-DB42-CF99-5D02-7A375102A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291" y="68313"/>
            <a:ext cx="9199418" cy="67213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F79034-05F5-5157-E588-26CB8BB46B3A}"/>
              </a:ext>
            </a:extLst>
          </p:cNvPr>
          <p:cNvSpPr txBox="1"/>
          <p:nvPr/>
        </p:nvSpPr>
        <p:spPr>
          <a:xfrm>
            <a:off x="2294626" y="6521570"/>
            <a:ext cx="105501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Bell MT"/>
                <a:cs typeface="Biome"/>
              </a:rPr>
              <a:t>Born early, 23 weeks after conception​.  Photo Credit: Stanford Medical Children's Hospital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737E39-E9A4-9E1D-0AE2-6691224DE2C6}"/>
              </a:ext>
            </a:extLst>
          </p:cNvPr>
          <p:cNvSpPr/>
          <p:nvPr/>
        </p:nvSpPr>
        <p:spPr>
          <a:xfrm>
            <a:off x="550271" y="154172"/>
            <a:ext cx="3485610" cy="9542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latin typeface="Bell MT"/>
                <a:cs typeface="Biome"/>
              </a:rPr>
              <a:t>Baby can survive if born.</a:t>
            </a:r>
          </a:p>
        </p:txBody>
      </p:sp>
      <p:pic>
        <p:nvPicPr>
          <p:cNvPr id="4" name="Picture 3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388229A1-5165-45F0-C91D-FD321C75B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320" y="5305245"/>
            <a:ext cx="1222076" cy="122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8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E93138-D15D-437F-C2D4-9757E782D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Iowa boy born at 21 weeks now the world's most premature baby">
            <a:hlinkClick r:id="" action="ppaction://media"/>
            <a:extLst>
              <a:ext uri="{FF2B5EF4-FFF2-40B4-BE49-F238E27FC236}">
                <a16:creationId xmlns:a16="http://schemas.microsoft.com/office/drawing/2014/main" id="{35C375B7-9DA4-D006-3AFE-B519259DEDB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97443" y="548315"/>
            <a:ext cx="10197114" cy="57613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E62FFF-B916-014F-8759-C3CB4F22F3D6}"/>
              </a:ext>
            </a:extLst>
          </p:cNvPr>
          <p:cNvSpPr txBox="1"/>
          <p:nvPr/>
        </p:nvSpPr>
        <p:spPr>
          <a:xfrm>
            <a:off x="1607203" y="6295830"/>
            <a:ext cx="897040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>
                <a:latin typeface="Bell MT"/>
                <a:cs typeface="Biome"/>
              </a:rPr>
              <a:t>“Iowa Boy Born at 21 Weeks Now the World’s Most Premature Baby”. Credit: WQAD News 8</a:t>
            </a:r>
          </a:p>
        </p:txBody>
      </p:sp>
      <p:pic>
        <p:nvPicPr>
          <p:cNvPr id="2" name="Picture 1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1B809BD1-CCDB-6A51-C211-272148EBD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7715" y="5463395"/>
            <a:ext cx="1193322" cy="120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8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BB385-BF13-D705-77D9-1679849D0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95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>
                <a:latin typeface="Bell MT"/>
              </a:rPr>
              <a:t>Discussion Questions</a:t>
            </a:r>
            <a:endParaRPr lang="en-US">
              <a:latin typeface="Bell MT"/>
            </a:endParaRPr>
          </a:p>
        </p:txBody>
      </p:sp>
      <p:pic>
        <p:nvPicPr>
          <p:cNvPr id="4" name="Picture 3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5C306FDA-75F6-F1DF-C9DC-FC9B8D267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320" y="5305245"/>
            <a:ext cx="1222076" cy="122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2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96BC02-C6CF-AC64-7F12-20D38E282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D4205-377A-EE77-EAFB-28AE2A9C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909" y="365125"/>
            <a:ext cx="10868891" cy="335519"/>
          </a:xfrm>
        </p:spPr>
        <p:txBody>
          <a:bodyPr>
            <a:normAutofit fontScale="90000"/>
          </a:bodyPr>
          <a:lstStyle/>
          <a:p>
            <a:r>
              <a:rPr lang="en-US">
                <a:latin typeface="Bell MT"/>
                <a:cs typeface="Biome"/>
              </a:rPr>
              <a:t>Resources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9DF1F4-4F48-42F6-97F3-9125F19BA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341"/>
            <a:ext cx="10515600" cy="5306291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fontAlgn="base"/>
            <a:r>
              <a:rPr lang="en-US">
                <a:latin typeface="Bell MT"/>
                <a:cs typeface="Biome"/>
              </a:rPr>
              <a:t>Cleveland Clinic, Retrieved: June, 2025,   </a:t>
            </a:r>
            <a:r>
              <a:rPr lang="en-US" u="sng">
                <a:latin typeface="Bell MT"/>
                <a:cs typeface="Biome"/>
                <a:hlinkClick r:id="rId3"/>
              </a:rPr>
              <a:t>https://my.clevelandclinic.org/health/articles/7247-fetal-development-stages-of-growth</a:t>
            </a:r>
            <a:r>
              <a:rPr lang="en-US">
                <a:latin typeface="Bell MT"/>
                <a:cs typeface="Biome"/>
              </a:rPr>
              <a:t>   </a:t>
            </a:r>
          </a:p>
          <a:p>
            <a:pPr fontAlgn="base"/>
            <a:r>
              <a:rPr lang="en-US">
                <a:latin typeface="Bell MT"/>
                <a:cs typeface="Biome"/>
              </a:rPr>
              <a:t>Mayo Clinic, Mayo Clinic Staff (Butler </a:t>
            </a:r>
            <a:r>
              <a:rPr lang="en-US" err="1">
                <a:latin typeface="Bell MT"/>
                <a:cs typeface="Biome"/>
              </a:rPr>
              <a:t>Tobah</a:t>
            </a:r>
            <a:r>
              <a:rPr lang="en-US">
                <a:latin typeface="Bell MT"/>
                <a:cs typeface="Biome"/>
              </a:rPr>
              <a:t>, Y., M.D., Marnach, M. M.D., &amp; Wick, M., M.D., </a:t>
            </a:r>
            <a:r>
              <a:rPr lang="en-US" err="1">
                <a:latin typeface="Bell MT"/>
                <a:cs typeface="Biome"/>
              </a:rPr>
              <a:t>P.h.D.</a:t>
            </a:r>
            <a:r>
              <a:rPr lang="en-US">
                <a:latin typeface="Bell MT"/>
                <a:cs typeface="Biome"/>
              </a:rPr>
              <a:t>), Healthy Lifestyle: Pregnancy Week by Week (n.d.), Retrieved August 20, 2020 from </a:t>
            </a:r>
            <a:r>
              <a:rPr lang="en-US" u="sng">
                <a:latin typeface="Bell MT"/>
                <a:cs typeface="Biome"/>
                <a:hlinkClick r:id="rId4"/>
              </a:rPr>
              <a:t>https://www.mayoclinic.org/healthy-lifestyle/pregnancy-week-by-week/basics/healthy-pregnancy/hlv-20049471</a:t>
            </a:r>
            <a:r>
              <a:rPr lang="en-US">
                <a:latin typeface="Bell MT"/>
                <a:cs typeface="Biome"/>
              </a:rPr>
              <a:t> </a:t>
            </a:r>
          </a:p>
          <a:p>
            <a:pPr fontAlgn="base"/>
            <a:r>
              <a:rPr lang="en-US">
                <a:latin typeface="Bell MT"/>
                <a:cs typeface="Biome"/>
              </a:rPr>
              <a:t>Hearing in the Womb, Charlotte Lozier Institute, 2023 </a:t>
            </a:r>
          </a:p>
          <a:p>
            <a:pPr fontAlgn="base"/>
            <a:r>
              <a:rPr lang="en-US">
                <a:latin typeface="Bell MT"/>
                <a:cs typeface="Biome"/>
              </a:rPr>
              <a:t>Ultrasound Image, 19 weeks from conception/21 weeks from LMP, Pregnancychat.com </a:t>
            </a:r>
          </a:p>
          <a:p>
            <a:pPr fontAlgn="base"/>
            <a:r>
              <a:rPr lang="en-US">
                <a:latin typeface="Bell MT"/>
                <a:cs typeface="Biome"/>
              </a:rPr>
              <a:t>Photo Source: 24-week-old LMP 3D ultrasound, Science Photo Library </a:t>
            </a:r>
          </a:p>
          <a:p>
            <a:pPr fontAlgn="base"/>
            <a:r>
              <a:rPr lang="en-US">
                <a:latin typeface="Bell MT"/>
                <a:cs typeface="Biome"/>
              </a:rPr>
              <a:t> Photo Source: Baby Girl Born At 23 Weeks Thriving Despite 1 Percent Chance Of Living, SWNS.com </a:t>
            </a:r>
          </a:p>
          <a:p>
            <a:pPr fontAlgn="base"/>
            <a:r>
              <a:rPr lang="en-US">
                <a:latin typeface="Bell MT"/>
                <a:cs typeface="Biome"/>
              </a:rPr>
              <a:t>Photo Source: Meet a Feister 23 </a:t>
            </a:r>
            <a:r>
              <a:rPr lang="en-US" err="1">
                <a:latin typeface="Bell MT"/>
                <a:cs typeface="Biome"/>
              </a:rPr>
              <a:t>Weeker</a:t>
            </a:r>
            <a:r>
              <a:rPr lang="en-US">
                <a:latin typeface="Bell MT"/>
                <a:cs typeface="Biome"/>
              </a:rPr>
              <a:t>, Stanford Medical Children’s Hospital. </a:t>
            </a:r>
          </a:p>
          <a:p>
            <a:pPr fontAlgn="base"/>
            <a:r>
              <a:rPr lang="en-US">
                <a:latin typeface="Bell MT"/>
                <a:cs typeface="Biome"/>
              </a:rPr>
              <a:t>Video: Iowa Boy Born at 21 Weeks Now the World’s Most Premature Baby, WQAD News 8. </a:t>
            </a:r>
            <a:r>
              <a:rPr lang="en-US">
                <a:latin typeface="Bell MT"/>
                <a:cs typeface="Biome"/>
                <a:hlinkClick r:id="rId5"/>
              </a:rPr>
              <a:t>https://www.youtube.com/watch?v=DRnsrjGgolg</a:t>
            </a:r>
            <a:r>
              <a:rPr lang="en-US">
                <a:latin typeface="Bell MT"/>
                <a:cs typeface="Biome"/>
              </a:rPr>
              <a:t>. July 23, 2025</a:t>
            </a:r>
          </a:p>
          <a:p>
            <a:pPr fontAlgn="base"/>
            <a:r>
              <a:rPr lang="en-US">
                <a:latin typeface="Bell MT"/>
                <a:cs typeface="Biome"/>
              </a:rPr>
              <a:t>Video: Seeker By the Verge/</a:t>
            </a:r>
            <a:r>
              <a:rPr lang="en-US" err="1">
                <a:latin typeface="Bell MT"/>
                <a:cs typeface="Biome"/>
              </a:rPr>
              <a:t>Institut</a:t>
            </a:r>
            <a:r>
              <a:rPr lang="en-US">
                <a:latin typeface="Bell MT"/>
                <a:cs typeface="Biome"/>
              </a:rPr>
              <a:t> Marques. (2019). Here’s what kind of music babies love best. Facebook. </a:t>
            </a:r>
            <a:r>
              <a:rPr lang="en-US">
                <a:latin typeface="Bell MT"/>
                <a:cs typeface="Biome"/>
                <a:hlinkClick r:id="rId6"/>
              </a:rPr>
              <a:t>https://www.facebook.com/share/v/1DHQM9n3RM/?mibextid=wwXIfr</a:t>
            </a:r>
            <a:endParaRPr lang="en-US">
              <a:latin typeface="Bell MT"/>
              <a:cs typeface="Biome"/>
            </a:endParaRPr>
          </a:p>
        </p:txBody>
      </p:sp>
      <p:pic>
        <p:nvPicPr>
          <p:cNvPr id="3" name="Picture 2" descr="A heart with a cross and yellow rays&#10;&#10;AI-generated content may be incorrect.">
            <a:extLst>
              <a:ext uri="{FF2B5EF4-FFF2-40B4-BE49-F238E27FC236}">
                <a16:creationId xmlns:a16="http://schemas.microsoft.com/office/drawing/2014/main" id="{7556A0C0-6EBE-118F-4398-5CB0B5B322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8666" y="5418666"/>
            <a:ext cx="1248834" cy="12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42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82cacdb-e2d5-4f50-ab75-c38bfc289b61">
      <Terms xmlns="http://schemas.microsoft.com/office/infopath/2007/PartnerControls"/>
    </lcf76f155ced4ddcb4097134ff3c332f>
    <TaxCatchAll xmlns="8a0975ea-992f-4f42-9863-e294ef63a77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E6ADFFA8D8E94BA20D1CB34FC97C4A" ma:contentTypeVersion="13" ma:contentTypeDescription="Create a new document." ma:contentTypeScope="" ma:versionID="41a09ca30abe2cee0c93beaceb7fe909">
  <xsd:schema xmlns:xsd="http://www.w3.org/2001/XMLSchema" xmlns:xs="http://www.w3.org/2001/XMLSchema" xmlns:p="http://schemas.microsoft.com/office/2006/metadata/properties" xmlns:ns2="d82cacdb-e2d5-4f50-ab75-c38bfc289b61" xmlns:ns3="8a0975ea-992f-4f42-9863-e294ef63a779" targetNamespace="http://schemas.microsoft.com/office/2006/metadata/properties" ma:root="true" ma:fieldsID="277d7927b902babb9f0b2602e50a2ed7" ns2:_="" ns3:_="">
    <xsd:import namespace="d82cacdb-e2d5-4f50-ab75-c38bfc289b61"/>
    <xsd:import namespace="8a0975ea-992f-4f42-9863-e294ef63a7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2cacdb-e2d5-4f50-ab75-c38bfc289b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d929fd-d9d4-4d75-855c-33707737a7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0975ea-992f-4f42-9863-e294ef63a77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8a6add7-93a7-4d05-926c-89f915d894f5}" ma:internalName="TaxCatchAll" ma:showField="CatchAllData" ma:web="8a0975ea-992f-4f42-9863-e294ef63a7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D2971B-78BF-4FAE-AC53-E80E0B942E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55F535-4A8C-4C82-AE5F-1F06F8FCA716}">
  <ds:schemaRefs>
    <ds:schemaRef ds:uri="8a0975ea-992f-4f42-9863-e294ef63a779"/>
    <ds:schemaRef ds:uri="d82cacdb-e2d5-4f50-ab75-c38bfc289b6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26797D4-4403-4C6C-BB09-7C99DB43FF66}">
  <ds:schemaRefs>
    <ds:schemaRef ds:uri="8a0975ea-992f-4f42-9863-e294ef63a779"/>
    <ds:schemaRef ds:uri="d82cacdb-e2d5-4f50-ab75-c38bfc289b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ea5d2a2-bea6-40e8-a069-3b893602323b}" enabled="0" method="" siteId="{0ea5d2a2-bea6-40e8-a069-3b893602323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Application>Microsoft Office PowerPoint</Application>
  <PresentationFormat>Widescreen</PresentationFormat>
  <Slides>9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Month 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Questions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Maci Binder</dc:creator>
  <cp:revision>1</cp:revision>
  <dcterms:created xsi:type="dcterms:W3CDTF">2025-07-28T16:35:14Z</dcterms:created>
  <dcterms:modified xsi:type="dcterms:W3CDTF">2026-07-27T19:13:53Z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0x01010038E6ADFFA8D8E94BA20D1CB34FC97C4A</vt:lpwstr>
  </property>
  <property fmtid="{D5CDD505-2E9C-101B-9397-08002B2CF9AE}" pid="3" name="MediaServiceImageTags">
    <vt:lpwstr/>
  </property>
</Properties>
</file>