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6" r:id="rId5"/>
    <p:sldId id="259" r:id="rId6"/>
    <p:sldId id="261" r:id="rId7"/>
    <p:sldId id="258" r:id="rId8"/>
    <p:sldId id="262" r:id="rId9"/>
    <p:sldId id="257" r:id="rId10"/>
    <p:sldId id="263" r:id="rId11"/>
    <p:sldId id="2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234F7E-3FA8-9C8C-CC58-FAC453E9AD5E}" v="13" dt="2026-07-27T19:18:37.5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07"/>
  </p:normalViewPr>
  <p:slideViewPr>
    <p:cSldViewPr snapToGrid="0">
      <p:cViewPr varScale="1">
        <p:scale>
          <a:sx n="115" d="100"/>
          <a:sy n="115" d="100"/>
        </p:scale>
        <p:origin x="101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ci Binder" userId="S::macib@hoac2025.onmicrosoft.com::97bd4c35-1337-4100-ada9-a3fcd7b08695" providerId="AD" clId="Web-{86C57FD9-5DA0-DA9B-6997-165CA15AE35D}"/>
    <pc:docChg chg="modSld">
      <pc:chgData name="Maci Binder" userId="S::macib@hoac2025.onmicrosoft.com::97bd4c35-1337-4100-ada9-a3fcd7b08695" providerId="AD" clId="Web-{86C57FD9-5DA0-DA9B-6997-165CA15AE35D}" dt="2026-07-25T00:09:02.572" v="37"/>
      <pc:docMkLst>
        <pc:docMk/>
      </pc:docMkLst>
      <pc:sldChg chg="modNotes">
        <pc:chgData name="Maci Binder" userId="S::macib@hoac2025.onmicrosoft.com::97bd4c35-1337-4100-ada9-a3fcd7b08695" providerId="AD" clId="Web-{86C57FD9-5DA0-DA9B-6997-165CA15AE35D}" dt="2026-07-25T00:05:09.229" v="3"/>
        <pc:sldMkLst>
          <pc:docMk/>
          <pc:sldMk cId="1847103683" sldId="256"/>
        </pc:sldMkLst>
      </pc:sldChg>
      <pc:sldChg chg="modNotes">
        <pc:chgData name="Maci Binder" userId="S::macib@hoac2025.onmicrosoft.com::97bd4c35-1337-4100-ada9-a3fcd7b08695" providerId="AD" clId="Web-{86C57FD9-5DA0-DA9B-6997-165CA15AE35D}" dt="2026-07-25T00:09:02.572" v="37"/>
        <pc:sldMkLst>
          <pc:docMk/>
          <pc:sldMk cId="1311788849" sldId="257"/>
        </pc:sldMkLst>
      </pc:sldChg>
      <pc:sldChg chg="modNotes">
        <pc:chgData name="Maci Binder" userId="S::macib@hoac2025.onmicrosoft.com::97bd4c35-1337-4100-ada9-a3fcd7b08695" providerId="AD" clId="Web-{86C57FD9-5DA0-DA9B-6997-165CA15AE35D}" dt="2026-07-25T00:07:59.119" v="26"/>
        <pc:sldMkLst>
          <pc:docMk/>
          <pc:sldMk cId="1179152824" sldId="258"/>
        </pc:sldMkLst>
      </pc:sldChg>
      <pc:sldChg chg="modNotes">
        <pc:chgData name="Maci Binder" userId="S::macib@hoac2025.onmicrosoft.com::97bd4c35-1337-4100-ada9-a3fcd7b08695" providerId="AD" clId="Web-{86C57FD9-5DA0-DA9B-6997-165CA15AE35D}" dt="2026-07-25T00:06:03.932" v="13"/>
        <pc:sldMkLst>
          <pc:docMk/>
          <pc:sldMk cId="846692665" sldId="259"/>
        </pc:sldMkLst>
      </pc:sldChg>
      <pc:sldChg chg="modNotes">
        <pc:chgData name="Maci Binder" userId="S::macib@hoac2025.onmicrosoft.com::97bd4c35-1337-4100-ada9-a3fcd7b08695" providerId="AD" clId="Web-{86C57FD9-5DA0-DA9B-6997-165CA15AE35D}" dt="2026-07-25T00:07:04.698" v="16"/>
        <pc:sldMkLst>
          <pc:docMk/>
          <pc:sldMk cId="2589578891" sldId="261"/>
        </pc:sldMkLst>
      </pc:sldChg>
      <pc:sldChg chg="modNotes">
        <pc:chgData name="Maci Binder" userId="S::macib@hoac2025.onmicrosoft.com::97bd4c35-1337-4100-ada9-a3fcd7b08695" providerId="AD" clId="Web-{86C57FD9-5DA0-DA9B-6997-165CA15AE35D}" dt="2026-07-25T00:08:16.010" v="27"/>
        <pc:sldMkLst>
          <pc:docMk/>
          <pc:sldMk cId="4232773570" sldId="262"/>
        </pc:sldMkLst>
      </pc:sldChg>
    </pc:docChg>
  </pc:docChgLst>
  <pc:docChgLst>
    <pc:chgData name="Maci Binder" userId="S::macib@hoac2025.onmicrosoft.com::97bd4c35-1337-4100-ada9-a3fcd7b08695" providerId="AD" clId="Web-{66234F7E-3FA8-9C8C-CC58-FAC453E9AD5E}"/>
    <pc:docChg chg="addSld modSld">
      <pc:chgData name="Maci Binder" userId="S::macib@hoac2025.onmicrosoft.com::97bd4c35-1337-4100-ada9-a3fcd7b08695" providerId="AD" clId="Web-{66234F7E-3FA8-9C8C-CC58-FAC453E9AD5E}" dt="2026-07-27T19:19:01.545" v="90"/>
      <pc:docMkLst>
        <pc:docMk/>
      </pc:docMkLst>
      <pc:sldChg chg="modNotes">
        <pc:chgData name="Maci Binder" userId="S::macib@hoac2025.onmicrosoft.com::97bd4c35-1337-4100-ada9-a3fcd7b08695" providerId="AD" clId="Web-{66234F7E-3FA8-9C8C-CC58-FAC453E9AD5E}" dt="2026-07-27T19:15:15.674" v="7"/>
        <pc:sldMkLst>
          <pc:docMk/>
          <pc:sldMk cId="1847103683" sldId="256"/>
        </pc:sldMkLst>
      </pc:sldChg>
      <pc:sldChg chg="modNotes">
        <pc:chgData name="Maci Binder" userId="S::macib@hoac2025.onmicrosoft.com::97bd4c35-1337-4100-ada9-a3fcd7b08695" providerId="AD" clId="Web-{66234F7E-3FA8-9C8C-CC58-FAC453E9AD5E}" dt="2026-07-27T19:16:51.351" v="14"/>
        <pc:sldMkLst>
          <pc:docMk/>
          <pc:sldMk cId="1179152824" sldId="258"/>
        </pc:sldMkLst>
      </pc:sldChg>
      <pc:sldChg chg="modNotes">
        <pc:chgData name="Maci Binder" userId="S::macib@hoac2025.onmicrosoft.com::97bd4c35-1337-4100-ada9-a3fcd7b08695" providerId="AD" clId="Web-{66234F7E-3FA8-9C8C-CC58-FAC453E9AD5E}" dt="2026-07-27T19:15:45.550" v="11"/>
        <pc:sldMkLst>
          <pc:docMk/>
          <pc:sldMk cId="846692665" sldId="259"/>
        </pc:sldMkLst>
      </pc:sldChg>
      <pc:sldChg chg="addSp modSp new mod setBg modClrScheme chgLayout modNotes">
        <pc:chgData name="Maci Binder" userId="S::macib@hoac2025.onmicrosoft.com::97bd4c35-1337-4100-ada9-a3fcd7b08695" providerId="AD" clId="Web-{66234F7E-3FA8-9C8C-CC58-FAC453E9AD5E}" dt="2026-07-27T19:19:01.545" v="90"/>
        <pc:sldMkLst>
          <pc:docMk/>
          <pc:sldMk cId="46676436" sldId="263"/>
        </pc:sldMkLst>
        <pc:spChg chg="add mod">
          <ac:chgData name="Maci Binder" userId="S::macib@hoac2025.onmicrosoft.com::97bd4c35-1337-4100-ada9-a3fcd7b08695" providerId="AD" clId="Web-{66234F7E-3FA8-9C8C-CC58-FAC453E9AD5E}" dt="2026-07-27T19:18:15.996" v="25" actId="1076"/>
          <ac:spMkLst>
            <pc:docMk/>
            <pc:sldMk cId="46676436" sldId="263"/>
            <ac:spMk id="2" creationId="{673AC9E1-08B4-F2BF-D719-B041CA864DF4}"/>
          </ac:spMkLst>
        </pc:spChg>
        <pc:picChg chg="add mod">
          <ac:chgData name="Maci Binder" userId="S::macib@hoac2025.onmicrosoft.com::97bd4c35-1337-4100-ada9-a3fcd7b08695" providerId="AD" clId="Web-{66234F7E-3FA8-9C8C-CC58-FAC453E9AD5E}" dt="2026-07-27T19:18:37.528" v="27" actId="1076"/>
          <ac:picMkLst>
            <pc:docMk/>
            <pc:sldMk cId="46676436" sldId="263"/>
            <ac:picMk id="4" creationId="{7337528D-E999-3424-D4C8-22D50581A01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4F5772-3A1E-CC41-B3C7-BCFD4AD9B23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BDE6F-E07A-154F-A586-51DE07924615}" type="slidenum">
              <a:rPr lang="en-US" smtClean="0"/>
              <a:t>‹#›</a:t>
            </a:fld>
            <a:endParaRPr lang="en-US"/>
          </a:p>
        </p:txBody>
      </p:sp>
    </p:spTree>
    <p:extLst>
      <p:ext uri="{BB962C8B-B14F-4D97-AF65-F5344CB8AC3E}">
        <p14:creationId xmlns:p14="http://schemas.microsoft.com/office/powerpoint/2010/main" val="222424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dirty="0"/>
              <a:t>In month 7, the pre-born person and all of his or her organs continue to develop - with new incredible capacities that we will learn about here.  </a:t>
            </a:r>
            <a:endParaRPr lang="en-US" dirty="0">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1</a:t>
            </a:fld>
            <a:endParaRPr lang="en-US"/>
          </a:p>
        </p:txBody>
      </p:sp>
    </p:spTree>
    <p:extLst>
      <p:ext uri="{BB962C8B-B14F-4D97-AF65-F5344CB8AC3E}">
        <p14:creationId xmlns:p14="http://schemas.microsoft.com/office/powerpoint/2010/main" val="2457666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2721E-F617-E3A9-A348-E5B249E92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2C574-9071-DBFD-576A-0878A6ED9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9E878-B932-95CC-A0E7-64455D167CEA}"/>
              </a:ext>
            </a:extLst>
          </p:cNvPr>
          <p:cNvSpPr>
            <a:spLocks noGrp="1"/>
          </p:cNvSpPr>
          <p:nvPr>
            <p:ph type="body" idx="1"/>
          </p:nvPr>
        </p:nvSpPr>
        <p:spPr/>
        <p:txBody>
          <a:bodyPr/>
          <a:lstStyle/>
          <a:p>
            <a:pPr marL="171450" indent="-171450">
              <a:buFont typeface="Symbol"/>
              <a:buChar char="•"/>
            </a:pPr>
            <a:r>
              <a:rPr lang="en-US" dirty="0"/>
              <a:t>This is a 3D ultrasound image of a pre-born person, 26 weeks after conception (hold up 26-week old model).</a:t>
            </a:r>
            <a:endParaRPr lang="en-US" dirty="0">
              <a:highlight>
                <a:srgbClr val="C6C6C6"/>
              </a:highlight>
            </a:endParaRPr>
          </a:p>
          <a:p>
            <a:pPr marL="171450" indent="-171450">
              <a:buFont typeface="Symbol"/>
              <a:buChar char="•"/>
            </a:pPr>
            <a:r>
              <a:rPr lang="en-US"/>
              <a:t>The pre-born person can blink and has eye lashes.  </a:t>
            </a:r>
            <a:endParaRPr lang="en-US">
              <a:highlight>
                <a:srgbClr val="C6C6C6"/>
              </a:highlight>
            </a:endParaRPr>
          </a:p>
          <a:p>
            <a:pPr marL="171450" indent="-171450">
              <a:buFont typeface="Symbol"/>
              <a:buChar char="•"/>
            </a:pPr>
            <a:r>
              <a:rPr lang="en-US"/>
              <a:t>The pre-born person has melanin, the substance that gives skin and eyes their color.  </a:t>
            </a:r>
            <a:endParaRPr lang="en-US">
              <a:highlight>
                <a:srgbClr val="C6C6C6"/>
              </a:highlight>
            </a:endParaRPr>
          </a:p>
          <a:p>
            <a:pPr marL="171450" indent="-171450">
              <a:buFont typeface="Symbol"/>
              <a:buChar char="•"/>
            </a:pPr>
            <a:r>
              <a:rPr lang="en-US"/>
              <a:t>The pre-born person can respond to stimuli – including sound, pain, and light – turning his or her head toward or away from bright light, which has been seen through ultrasound. </a:t>
            </a:r>
            <a:endParaRPr lang="en-US">
              <a:highlight>
                <a:srgbClr val="C6C6C6"/>
              </a:highlight>
            </a:endParaRPr>
          </a:p>
          <a:p>
            <a:endParaRPr lang="en-US" dirty="0"/>
          </a:p>
          <a:p>
            <a:endParaRPr lang="en-US" b="1" dirty="0"/>
          </a:p>
        </p:txBody>
      </p:sp>
      <p:sp>
        <p:nvSpPr>
          <p:cNvPr id="4" name="Slide Number Placeholder 3">
            <a:extLst>
              <a:ext uri="{FF2B5EF4-FFF2-40B4-BE49-F238E27FC236}">
                <a16:creationId xmlns:a16="http://schemas.microsoft.com/office/drawing/2014/main" id="{2243AA96-856C-DC31-311F-D16D6F1699D6}"/>
              </a:ext>
            </a:extLst>
          </p:cNvPr>
          <p:cNvSpPr>
            <a:spLocks noGrp="1"/>
          </p:cNvSpPr>
          <p:nvPr>
            <p:ph type="sldNum" sz="quarter" idx="5"/>
          </p:nvPr>
        </p:nvSpPr>
        <p:spPr/>
        <p:txBody>
          <a:bodyPr/>
          <a:lstStyle/>
          <a:p>
            <a:fld id="{99FBDE6F-E07A-154F-A586-51DE07924615}" type="slidenum">
              <a:rPr lang="en-US" smtClean="0"/>
              <a:t>2</a:t>
            </a:fld>
            <a:endParaRPr lang="en-US"/>
          </a:p>
        </p:txBody>
      </p:sp>
    </p:spTree>
    <p:extLst>
      <p:ext uri="{BB962C8B-B14F-4D97-AF65-F5344CB8AC3E}">
        <p14:creationId xmlns:p14="http://schemas.microsoft.com/office/powerpoint/2010/main" val="3419964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t>This is a 2-minute video explaining the importance of the mother’s voice to a pre-born person in their learning and memorization.  This video shows how they respond to the sound of the mother's voice and to reading. </a:t>
            </a:r>
            <a:endParaRPr lang="en-US">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3</a:t>
            </a:fld>
            <a:endParaRPr lang="en-US"/>
          </a:p>
        </p:txBody>
      </p:sp>
    </p:spTree>
    <p:extLst>
      <p:ext uri="{BB962C8B-B14F-4D97-AF65-F5344CB8AC3E}">
        <p14:creationId xmlns:p14="http://schemas.microsoft.com/office/powerpoint/2010/main" val="2908737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65E10-B98B-E732-8131-B697AB174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64EB2-AC65-7313-3091-1D1DDD5FA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B4D0E-D410-BC3E-4BC1-95FE45ED0CC0}"/>
              </a:ext>
            </a:extLst>
          </p:cNvPr>
          <p:cNvSpPr>
            <a:spLocks noGrp="1"/>
          </p:cNvSpPr>
          <p:nvPr>
            <p:ph type="body" idx="1"/>
          </p:nvPr>
        </p:nvSpPr>
        <p:spPr/>
        <p:txBody>
          <a:bodyPr/>
          <a:lstStyle/>
          <a:p>
            <a:pPr marL="171450" indent="-171450">
              <a:buFont typeface="Symbol"/>
              <a:buChar char="•"/>
            </a:pPr>
            <a:r>
              <a:rPr lang="en-US"/>
              <a:t>This is an image of a 26-week-old preborn person in the womb. </a:t>
            </a:r>
            <a:endParaRPr lang="en-US">
              <a:highlight>
                <a:srgbClr val="C6C6C6"/>
              </a:highlight>
            </a:endParaRPr>
          </a:p>
          <a:p>
            <a:pPr marL="171450" indent="-171450">
              <a:buFont typeface="Symbol"/>
              <a:buChar char="•"/>
            </a:pPr>
            <a:r>
              <a:rPr lang="en-US"/>
              <a:t>The pre-born person at this age and stage is gaining weight quickly, adding body fat that will help with warmth and protection after birth. </a:t>
            </a:r>
            <a:endParaRPr lang="en-US">
              <a:highlight>
                <a:srgbClr val="C6C6C6"/>
              </a:highlight>
            </a:endParaRPr>
          </a:p>
          <a:p>
            <a:pPr marL="171450" indent="-171450">
              <a:buFont typeface="Symbol"/>
              <a:buChar char="•"/>
            </a:pPr>
            <a:r>
              <a:rPr lang="en-US"/>
              <a:t>The pre-born person at about 28-weeks-old experiences REM or Rapid Eye Movement during sleep cycles. REM occurs during our deepest periods of sleep.  Our pupils go back and forth quickly, while our eyes are closed, integrating both the right sides and left sides of our brains and our experiences.  During this rapid eye movement, we dream. Because of this, scientists presume that the pre-born person is dreaming in some capacity as well.  What do you think a pre-born person would dream about (their dreams would only involve their personal experiences)? </a:t>
            </a:r>
          </a:p>
          <a:p>
            <a:endParaRPr lang="en-US" dirty="0"/>
          </a:p>
        </p:txBody>
      </p:sp>
      <p:sp>
        <p:nvSpPr>
          <p:cNvPr id="4" name="Slide Number Placeholder 3">
            <a:extLst>
              <a:ext uri="{FF2B5EF4-FFF2-40B4-BE49-F238E27FC236}">
                <a16:creationId xmlns:a16="http://schemas.microsoft.com/office/drawing/2014/main" id="{05ACBF9D-FBB5-6B9E-D657-5C03ADA0F2E4}"/>
              </a:ext>
            </a:extLst>
          </p:cNvPr>
          <p:cNvSpPr>
            <a:spLocks noGrp="1"/>
          </p:cNvSpPr>
          <p:nvPr>
            <p:ph type="sldNum" sz="quarter" idx="5"/>
          </p:nvPr>
        </p:nvSpPr>
        <p:spPr/>
        <p:txBody>
          <a:bodyPr/>
          <a:lstStyle/>
          <a:p>
            <a:fld id="{99FBDE6F-E07A-154F-A586-51DE07924615}" type="slidenum">
              <a:rPr lang="en-US" smtClean="0"/>
              <a:t>4</a:t>
            </a:fld>
            <a:endParaRPr lang="en-US"/>
          </a:p>
        </p:txBody>
      </p:sp>
    </p:spTree>
    <p:extLst>
      <p:ext uri="{BB962C8B-B14F-4D97-AF65-F5344CB8AC3E}">
        <p14:creationId xmlns:p14="http://schemas.microsoft.com/office/powerpoint/2010/main" val="2357876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Babies have regular sleep and wake cycles at this age and stage. This is a short video clip of a pre-born person yawning or opening his or her mouth wide in the womb. (26 weeks from conception).</a:t>
            </a:r>
          </a:p>
        </p:txBody>
      </p:sp>
      <p:sp>
        <p:nvSpPr>
          <p:cNvPr id="4" name="Slide Number Placeholder 3"/>
          <p:cNvSpPr>
            <a:spLocks noGrp="1"/>
          </p:cNvSpPr>
          <p:nvPr>
            <p:ph type="sldNum" sz="quarter" idx="5"/>
          </p:nvPr>
        </p:nvSpPr>
        <p:spPr/>
        <p:txBody>
          <a:bodyPr/>
          <a:lstStyle/>
          <a:p>
            <a:fld id="{99FBDE6F-E07A-154F-A586-51DE07924615}" type="slidenum">
              <a:rPr lang="en-US" smtClean="0"/>
              <a:t>5</a:t>
            </a:fld>
            <a:endParaRPr lang="en-US"/>
          </a:p>
        </p:txBody>
      </p:sp>
    </p:spTree>
    <p:extLst>
      <p:ext uri="{BB962C8B-B14F-4D97-AF65-F5344CB8AC3E}">
        <p14:creationId xmlns:p14="http://schemas.microsoft.com/office/powerpoint/2010/main" val="1100942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buFont typeface="Symbol" panose="020B0604020202020204" pitchFamily="34" charset="0"/>
              <a:buChar char="•"/>
            </a:pPr>
            <a:r>
              <a:rPr lang="en-US"/>
              <a:t>Kicks and jabs feel like strong pokes now to Mom because the pre-born person is getting bigger and filling up the amniotic sac. </a:t>
            </a:r>
            <a:endParaRPr lang="en-US">
              <a:highlight>
                <a:srgbClr val="C6C6C6"/>
              </a:highlight>
            </a:endParaRPr>
          </a:p>
          <a:p>
            <a:endParaRPr lang="en-US" dirty="0"/>
          </a:p>
          <a:p>
            <a:pPr>
              <a:buFont typeface="Symbol" panose="020B0604020202020204" pitchFamily="34" charset="0"/>
              <a:buChar char="•"/>
            </a:pPr>
            <a:r>
              <a:rPr lang="en-US"/>
              <a:t>The pre-born person can control his or her own body heat now. </a:t>
            </a:r>
            <a:endParaRPr lang="en-US">
              <a:highlight>
                <a:srgbClr val="C6C6C6"/>
              </a:highlight>
            </a:endParaRPr>
          </a:p>
          <a:p>
            <a:endParaRPr lang="en-US" dirty="0"/>
          </a:p>
          <a:p>
            <a:pPr>
              <a:buFont typeface="Symbol" panose="020B0604020202020204" pitchFamily="34" charset="0"/>
              <a:buChar char="•"/>
            </a:pPr>
            <a:r>
              <a:rPr lang="en-US"/>
              <a:t>The pre-born person may begin turning his or her head down in the uterus to get ready for birth. </a:t>
            </a:r>
            <a:endParaRPr lang="en-US">
              <a:highlight>
                <a:srgbClr val="C6C6C6"/>
              </a:highlight>
            </a:endParaRPr>
          </a:p>
          <a:p>
            <a:endParaRPr lang="en-US" dirty="0"/>
          </a:p>
          <a:p>
            <a:pPr>
              <a:buFont typeface="Symbol" panose="020B0604020202020204" pitchFamily="34" charset="0"/>
              <a:buChar char="•"/>
            </a:pPr>
            <a:r>
              <a:rPr lang="en-US"/>
              <a:t>At the end of month 7, the pre-born person is about 14 inches long and weighs about 3 pounds – about the size of a pineapple. </a:t>
            </a:r>
            <a:endParaRPr lang="en-US">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6</a:t>
            </a:fld>
            <a:endParaRPr lang="en-US"/>
          </a:p>
        </p:txBody>
      </p:sp>
    </p:spTree>
    <p:extLst>
      <p:ext uri="{BB962C8B-B14F-4D97-AF65-F5344CB8AC3E}">
        <p14:creationId xmlns:p14="http://schemas.microsoft.com/office/powerpoint/2010/main" val="1271352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Teachers:</a:t>
            </a:r>
          </a:p>
          <a:p>
            <a:r>
              <a:rPr lang="en-US" dirty="0">
                <a:latin typeface="Calibri"/>
                <a:ea typeface="Calibri"/>
                <a:cs typeface="Calibri"/>
              </a:rPr>
              <a:t>Please refer to the teaching manual for </a:t>
            </a:r>
            <a:r>
              <a:rPr lang="en-US">
                <a:latin typeface="Calibri"/>
                <a:ea typeface="Calibri"/>
                <a:cs typeface="Calibri"/>
              </a:rPr>
              <a:t>discussion questions.</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7</a:t>
            </a:fld>
            <a:endParaRPr lang="en-US"/>
          </a:p>
        </p:txBody>
      </p:sp>
    </p:spTree>
    <p:extLst>
      <p:ext uri="{BB962C8B-B14F-4D97-AF65-F5344CB8AC3E}">
        <p14:creationId xmlns:p14="http://schemas.microsoft.com/office/powerpoint/2010/main" val="904294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0C363-C330-55E0-046E-66E817608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06CD3-F664-1AA4-CE69-DF8391447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0E8BD-0030-C74C-011D-894AEAD0A309}"/>
              </a:ext>
            </a:extLst>
          </p:cNvPr>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FC711B-10BA-F8E0-1C71-413CA4B2FCA3}"/>
              </a:ext>
            </a:extLst>
          </p:cNvPr>
          <p:cNvSpPr>
            <a:spLocks noGrp="1"/>
          </p:cNvSpPr>
          <p:nvPr>
            <p:ph type="sldNum" sz="quarter" idx="5"/>
          </p:nvPr>
        </p:nvSpPr>
        <p:spPr/>
        <p:txBody>
          <a:bodyPr/>
          <a:lstStyle/>
          <a:p>
            <a:fld id="{99FBDE6F-E07A-154F-A586-51DE07924615}" type="slidenum">
              <a:rPr lang="en-US" smtClean="0"/>
              <a:t>7</a:t>
            </a:fld>
            <a:endParaRPr lang="en-US"/>
          </a:p>
        </p:txBody>
      </p:sp>
    </p:spTree>
    <p:extLst>
      <p:ext uri="{BB962C8B-B14F-4D97-AF65-F5344CB8AC3E}">
        <p14:creationId xmlns:p14="http://schemas.microsoft.com/office/powerpoint/2010/main" val="2760609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2714-B51B-3250-D384-97489D7A36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48EF1-4FAD-6F1C-580F-4279155B5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16309-2E51-D0EE-6F22-8FC94F86ECA6}"/>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910D531-8E9F-E1F8-9F1B-47A14D6CC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517D1-FD3E-E295-86A1-3A229FB84CAC}"/>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96844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7049E-AC87-DDCA-8262-51F6343733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01803B-A54E-51E7-3752-02133DD5E1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7E601A-536F-8BCC-DBAB-DB3ACB3CA47A}"/>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92D54D0-318D-3553-49A9-A4C85B2D9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6A977-6C5C-B19A-3BD4-18E561F994D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6793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A6C3CC-AA78-98C2-F0A1-5837A90E22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2F6C32-F228-1A90-D17D-7100838D1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6113-E867-AD65-2605-770A64D744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83FE5F0-D0D2-6960-E52B-0F921ADA1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C1307A-00AE-81E7-A25D-2A2A66A13471}"/>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46005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CA313-8998-A018-5173-49D85F0B86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098DD6-76F5-C736-CD4C-3A4ACA5CC3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15D64-0E98-E7F4-CD6B-27AA276ADA6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A9F1C0F7-1595-8341-9D96-85DFCC6635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A43A3-8CEF-6E61-2A98-CCB17BAD82F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609317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31E91-5A30-758B-712F-A993C9CC56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5DE698-B925-1CB5-1494-60295AEB66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8401A6-F20D-5C6D-9492-28BF8F1D7CF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EFB413A-26E0-909C-4405-3B35BD66F0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A23B1-2EB4-C38C-B2AC-8AC90EDE5696}"/>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517509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49ED-F4CB-4BFD-6F57-2667C760FC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64E231-94A8-8376-D44D-865FF1D889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A975DC-EB89-6029-A176-FD51619640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354F8-4BA7-43BD-D7D7-7080568D71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DB407102-4B89-2790-5A8E-FDEA172F3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8F242-6900-86B0-B4D8-6AE840FFC250}"/>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75380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F3229-9436-3CF5-0F5F-64A30B78D4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AC735F-62E9-D54A-0272-A25BDC3AEE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E6E62C-49C2-1452-3743-C1445A8B21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1BD136-F962-980E-1242-2524013A30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8AEEF6-514C-6267-8C79-611F23EFF6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8710BC-5E97-73B5-6168-ED4BE1A48387}"/>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8" name="Footer Placeholder 7">
            <a:extLst>
              <a:ext uri="{FF2B5EF4-FFF2-40B4-BE49-F238E27FC236}">
                <a16:creationId xmlns:a16="http://schemas.microsoft.com/office/drawing/2014/main" id="{5CB17DFF-9D0B-9899-76F3-FE0034C3C7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F7F856-B8CE-72E4-A361-28F212385A9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429683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DF776-ECD9-4185-42EE-65C3316B07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E18D5-DA4D-26E9-1A0E-488F3E56FCC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4" name="Footer Placeholder 3">
            <a:extLst>
              <a:ext uri="{FF2B5EF4-FFF2-40B4-BE49-F238E27FC236}">
                <a16:creationId xmlns:a16="http://schemas.microsoft.com/office/drawing/2014/main" id="{9001EA29-AA1E-E0D1-20DA-D3361D9983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FD6610-F439-64F9-827E-C93A23E0ED52}"/>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20348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56FF7D-3926-1650-9EB2-2BF615F2269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3" name="Footer Placeholder 2">
            <a:extLst>
              <a:ext uri="{FF2B5EF4-FFF2-40B4-BE49-F238E27FC236}">
                <a16:creationId xmlns:a16="http://schemas.microsoft.com/office/drawing/2014/main" id="{6511AB48-6945-33D1-58AA-2DF6CFBE8E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335A2B-20B9-1EFE-34B8-C931B1456513}"/>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839468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F82DA-6473-123B-1841-58FFAEAC95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3B559A-C2D4-E716-67E7-ABD4CF4382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0D4EB3-6D09-992C-DACA-0A83724C78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D10571-2E9F-E2A0-E2EE-31081B698EB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8467A5BE-F85D-D30E-1FE2-9AFEC6FF9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1495A-0A33-7416-FFB6-D453EADF479E}"/>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26598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C41B-DD01-C2C4-C9F5-32790A5069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05DE6-3F6E-43DD-3C42-DE65B14DE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9CA008-7DE5-9D46-5127-9EE4FE5F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7F1009-2B7E-96F3-3FB6-41538C798A5D}"/>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E3B7B405-3759-9456-F34E-5B98852DA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8D456-574C-096A-1C04-70173F39D7B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3777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5ED58-A5EC-1271-5ECE-7E3466BA83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D0396C-9604-E903-FE08-C9E0A33BC4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58DBD-A99D-132A-6ACF-20570DCFD0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77D3527E-547B-3CA3-4FA2-E3877CF07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D51421A-72B5-90CC-7322-A71CF0D684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F7A5EB-53D0-0045-9CEA-05AA743BF675}" type="slidenum">
              <a:rPr lang="en-US" smtClean="0"/>
              <a:t>‹#›</a:t>
            </a:fld>
            <a:endParaRPr lang="en-US"/>
          </a:p>
        </p:txBody>
      </p:sp>
    </p:spTree>
    <p:extLst>
      <p:ext uri="{BB962C8B-B14F-4D97-AF65-F5344CB8AC3E}">
        <p14:creationId xmlns:p14="http://schemas.microsoft.com/office/powerpoint/2010/main" val="330251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5Hb3hRaKkks?feature=oembed" TargetMode="External"/><Relationship Id="rId5" Type="http://schemas.openxmlformats.org/officeDocument/2006/relationships/image" Target="../media/image4.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my.clevelandclinic.org/health/articles/7247-fetal-development-stages-of-growth"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youtube.com/watch?v=5Hb3hRaKkks" TargetMode="External"/><Relationship Id="rId4" Type="http://schemas.openxmlformats.org/officeDocument/2006/relationships/hyperlink" Target="https://www.mayoclinic.org/healthy-lifestyle/pregnancy-week-by-week/basics/healthy-pregnancy/hlv-2004947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3CF9-3963-D424-BCFE-EF83D6DC8FF0}"/>
              </a:ext>
            </a:extLst>
          </p:cNvPr>
          <p:cNvSpPr>
            <a:spLocks noGrp="1"/>
          </p:cNvSpPr>
          <p:nvPr>
            <p:ph type="ctrTitle"/>
          </p:nvPr>
        </p:nvSpPr>
        <p:spPr/>
        <p:txBody>
          <a:bodyPr/>
          <a:lstStyle/>
          <a:p>
            <a:r>
              <a:rPr lang="en-US">
                <a:latin typeface="Bell MT"/>
                <a:cs typeface="Biome" panose="020B0503030204020804" pitchFamily="34" charset="0"/>
              </a:rPr>
              <a:t>Month 7</a:t>
            </a:r>
          </a:p>
        </p:txBody>
      </p:sp>
      <p:sp>
        <p:nvSpPr>
          <p:cNvPr id="3" name="Subtitle 2">
            <a:extLst>
              <a:ext uri="{FF2B5EF4-FFF2-40B4-BE49-F238E27FC236}">
                <a16:creationId xmlns:a16="http://schemas.microsoft.com/office/drawing/2014/main" id="{7E0E9904-3F3B-CCE8-7C2C-3C499A90A675}"/>
              </a:ext>
            </a:extLst>
          </p:cNvPr>
          <p:cNvSpPr>
            <a:spLocks noGrp="1"/>
          </p:cNvSpPr>
          <p:nvPr>
            <p:ph type="subTitle" idx="1"/>
          </p:nvPr>
        </p:nvSpPr>
        <p:spPr/>
        <p:txBody>
          <a:bodyPr vert="horz" lIns="91440" tIns="45720" rIns="91440" bIns="45720" rtlCol="0" anchor="t">
            <a:normAutofit/>
          </a:bodyPr>
          <a:lstStyle/>
          <a:p>
            <a:r>
              <a:rPr lang="en-US">
                <a:latin typeface="Bell MT"/>
                <a:cs typeface="Biome" panose="020B0503030204020804" pitchFamily="34" charset="0"/>
              </a:rPr>
              <a:t>Weeks 23-26 after Conception</a:t>
            </a:r>
          </a:p>
        </p:txBody>
      </p:sp>
      <p:pic>
        <p:nvPicPr>
          <p:cNvPr id="5" name="Picture 4">
            <a:extLst>
              <a:ext uri="{FF2B5EF4-FFF2-40B4-BE49-F238E27FC236}">
                <a16:creationId xmlns:a16="http://schemas.microsoft.com/office/drawing/2014/main" id="{C337E464-6CFD-B751-C871-7675220E3242}"/>
              </a:ext>
            </a:extLst>
          </p:cNvPr>
          <p:cNvPicPr>
            <a:picLocks noChangeAspect="1"/>
          </p:cNvPicPr>
          <p:nvPr/>
        </p:nvPicPr>
        <p:blipFill>
          <a:blip r:embed="rId3"/>
          <a:stretch>
            <a:fillRect/>
          </a:stretch>
        </p:blipFill>
        <p:spPr>
          <a:xfrm>
            <a:off x="2525327" y="4611252"/>
            <a:ext cx="3570673" cy="2248770"/>
          </a:xfrm>
          <a:prstGeom prst="rect">
            <a:avLst/>
          </a:prstGeom>
        </p:spPr>
      </p:pic>
      <p:pic>
        <p:nvPicPr>
          <p:cNvPr id="7" name="Picture 6" descr="Blue text on a black background&#10;&#10;AI-generated content may be incorrect.">
            <a:extLst>
              <a:ext uri="{FF2B5EF4-FFF2-40B4-BE49-F238E27FC236}">
                <a16:creationId xmlns:a16="http://schemas.microsoft.com/office/drawing/2014/main" id="{DE0AE943-DCF5-E610-3646-C22F20AAAE7D}"/>
              </a:ext>
            </a:extLst>
          </p:cNvPr>
          <p:cNvPicPr>
            <a:picLocks noChangeAspect="1"/>
          </p:cNvPicPr>
          <p:nvPr/>
        </p:nvPicPr>
        <p:blipFill>
          <a:blip r:embed="rId4"/>
          <a:stretch>
            <a:fillRect/>
          </a:stretch>
        </p:blipFill>
        <p:spPr>
          <a:xfrm>
            <a:off x="6387342" y="5573519"/>
            <a:ext cx="2917295" cy="596083"/>
          </a:xfrm>
          <a:prstGeom prst="rect">
            <a:avLst/>
          </a:prstGeom>
        </p:spPr>
      </p:pic>
    </p:spTree>
    <p:extLst>
      <p:ext uri="{BB962C8B-B14F-4D97-AF65-F5344CB8AC3E}">
        <p14:creationId xmlns:p14="http://schemas.microsoft.com/office/powerpoint/2010/main" val="1847103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95445DCC-F0B6-04C0-DA8E-B0FA9AD1C03A}"/>
            </a:ext>
          </a:extLst>
        </p:cNvPr>
        <p:cNvGrpSpPr/>
        <p:nvPr/>
      </p:nvGrpSpPr>
      <p:grpSpPr>
        <a:xfrm>
          <a:off x="0" y="0"/>
          <a:ext cx="0" cy="0"/>
          <a:chOff x="0" y="0"/>
          <a:chExt cx="0" cy="0"/>
        </a:xfrm>
      </p:grpSpPr>
      <p:pic>
        <p:nvPicPr>
          <p:cNvPr id="4" name="Picture 3" descr="A baby in a fetus&#10;&#10;AI-generated content may be incorrect.">
            <a:extLst>
              <a:ext uri="{FF2B5EF4-FFF2-40B4-BE49-F238E27FC236}">
                <a16:creationId xmlns:a16="http://schemas.microsoft.com/office/drawing/2014/main" id="{242C6F6B-7FE0-96CC-AC49-E42F70D98814}"/>
              </a:ext>
            </a:extLst>
          </p:cNvPr>
          <p:cNvPicPr>
            <a:picLocks noChangeAspect="1"/>
          </p:cNvPicPr>
          <p:nvPr/>
        </p:nvPicPr>
        <p:blipFill>
          <a:blip r:embed="rId3"/>
          <a:srcRect l="31237" r="23826"/>
          <a:stretch>
            <a:fillRect/>
          </a:stretch>
        </p:blipFill>
        <p:spPr>
          <a:xfrm>
            <a:off x="3454752" y="230891"/>
            <a:ext cx="5267593" cy="6071290"/>
          </a:xfrm>
          <a:prstGeom prst="rect">
            <a:avLst/>
          </a:prstGeom>
        </p:spPr>
      </p:pic>
      <p:sp>
        <p:nvSpPr>
          <p:cNvPr id="2" name="Rectangle 1">
            <a:extLst>
              <a:ext uri="{FF2B5EF4-FFF2-40B4-BE49-F238E27FC236}">
                <a16:creationId xmlns:a16="http://schemas.microsoft.com/office/drawing/2014/main" id="{C1737E39-E9A4-9E1D-0AE2-6691224DE2C6}"/>
              </a:ext>
            </a:extLst>
          </p:cNvPr>
          <p:cNvSpPr/>
          <p:nvPr/>
        </p:nvSpPr>
        <p:spPr>
          <a:xfrm>
            <a:off x="1062889" y="98754"/>
            <a:ext cx="3083829" cy="7603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panose="02020503060305020303" pitchFamily="18" charset="77"/>
                <a:cs typeface="Biome"/>
              </a:rPr>
              <a:t>Blinking occurs.</a:t>
            </a:r>
          </a:p>
        </p:txBody>
      </p:sp>
      <p:sp>
        <p:nvSpPr>
          <p:cNvPr id="3" name="TextBox 2">
            <a:extLst>
              <a:ext uri="{FF2B5EF4-FFF2-40B4-BE49-F238E27FC236}">
                <a16:creationId xmlns:a16="http://schemas.microsoft.com/office/drawing/2014/main" id="{40CD2AB4-5FA5-7B6F-3685-7EE807321419}"/>
              </a:ext>
            </a:extLst>
          </p:cNvPr>
          <p:cNvSpPr txBox="1"/>
          <p:nvPr/>
        </p:nvSpPr>
        <p:spPr>
          <a:xfrm>
            <a:off x="3444815" y="6277155"/>
            <a:ext cx="531674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Bell MT" panose="02020503060305020303" pitchFamily="18" charset="77"/>
                <a:cs typeface="Biome"/>
              </a:rPr>
              <a:t>3D Ultrasound, 26 weeks after conception</a:t>
            </a:r>
            <a:endParaRPr lang="en-US" sz="1600">
              <a:latin typeface="Bell MT" panose="02020503060305020303" pitchFamily="18" charset="77"/>
            </a:endParaRPr>
          </a:p>
          <a:p>
            <a:pPr algn="ctr"/>
            <a:r>
              <a:rPr lang="en-US" sz="1600">
                <a:latin typeface="Bell MT" panose="02020503060305020303" pitchFamily="18" charset="77"/>
                <a:cs typeface="Biome"/>
              </a:rPr>
              <a:t>Photo Credit: Science Photo Library​</a:t>
            </a:r>
            <a:endParaRPr lang="en-US" sz="1600">
              <a:latin typeface="Bell MT" panose="02020503060305020303" pitchFamily="18" charset="77"/>
            </a:endParaRPr>
          </a:p>
        </p:txBody>
      </p:sp>
      <p:pic>
        <p:nvPicPr>
          <p:cNvPr id="6" name="Picture 5" descr="A heart with a cross and a blue text&#10;&#10;AI-generated content may be incorrect.">
            <a:extLst>
              <a:ext uri="{FF2B5EF4-FFF2-40B4-BE49-F238E27FC236}">
                <a16:creationId xmlns:a16="http://schemas.microsoft.com/office/drawing/2014/main" id="{BD2E0B7D-B65A-A1F4-605B-1169F3243315}"/>
              </a:ext>
            </a:extLst>
          </p:cNvPr>
          <p:cNvPicPr>
            <a:picLocks noChangeAspect="1"/>
          </p:cNvPicPr>
          <p:nvPr/>
        </p:nvPicPr>
        <p:blipFill>
          <a:blip r:embed="rId4"/>
          <a:stretch>
            <a:fillRect/>
          </a:stretch>
        </p:blipFill>
        <p:spPr>
          <a:xfrm>
            <a:off x="7664589" y="5219399"/>
            <a:ext cx="1057756" cy="1057756"/>
          </a:xfrm>
          <a:prstGeom prst="rect">
            <a:avLst/>
          </a:prstGeom>
        </p:spPr>
      </p:pic>
    </p:spTree>
    <p:extLst>
      <p:ext uri="{BB962C8B-B14F-4D97-AF65-F5344CB8AC3E}">
        <p14:creationId xmlns:p14="http://schemas.microsoft.com/office/powerpoint/2010/main" val="846692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pic>
        <p:nvPicPr>
          <p:cNvPr id="2" name="Online Media 1" descr="Mom's Voice Inspires Learning in the Womb">
            <a:hlinkClick r:id="" action="ppaction://media"/>
            <a:extLst>
              <a:ext uri="{FF2B5EF4-FFF2-40B4-BE49-F238E27FC236}">
                <a16:creationId xmlns:a16="http://schemas.microsoft.com/office/drawing/2014/main" id="{6C40BD1E-7360-4F85-59CE-6510D7782B93}"/>
              </a:ext>
            </a:extLst>
          </p:cNvPr>
          <p:cNvPicPr>
            <a:picLocks noRot="1" noChangeAspect="1"/>
          </p:cNvPicPr>
          <p:nvPr>
            <a:videoFile r:link="rId1"/>
          </p:nvPr>
        </p:nvPicPr>
        <p:blipFill>
          <a:blip r:embed="rId4"/>
          <a:stretch>
            <a:fillRect/>
          </a:stretch>
        </p:blipFill>
        <p:spPr>
          <a:xfrm>
            <a:off x="1522773" y="704919"/>
            <a:ext cx="9394609" cy="5307954"/>
          </a:xfrm>
          <a:prstGeom prst="rect">
            <a:avLst/>
          </a:prstGeom>
        </p:spPr>
      </p:pic>
      <p:sp>
        <p:nvSpPr>
          <p:cNvPr id="4" name="Rectangle 1">
            <a:extLst>
              <a:ext uri="{FF2B5EF4-FFF2-40B4-BE49-F238E27FC236}">
                <a16:creationId xmlns:a16="http://schemas.microsoft.com/office/drawing/2014/main" id="{58CCC9A6-DFC4-B376-1A87-D7A4B05C68B4}"/>
              </a:ext>
            </a:extLst>
          </p:cNvPr>
          <p:cNvSpPr>
            <a:spLocks noChangeArrowheads="1"/>
          </p:cNvSpPr>
          <p:nvPr/>
        </p:nvSpPr>
        <p:spPr bwMode="auto">
          <a:xfrm>
            <a:off x="1522774" y="5991536"/>
            <a:ext cx="894202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Bell MT" panose="02020503060305020303" pitchFamily="18" charset="77"/>
              </a:rPr>
              <a:t>Mom’s Voice Inspires Learning in the Womb</a:t>
            </a:r>
            <a:r>
              <a:rPr kumimoji="0" lang="en-US" altLang="en-US" sz="1800" b="0" i="0" u="none" strike="noStrike" cap="none" normalizeH="0" baseline="0">
                <a:ln>
                  <a:noFill/>
                </a:ln>
                <a:solidFill>
                  <a:srgbClr val="000000"/>
                </a:solidFill>
                <a:effectLst/>
                <a:latin typeface="Bell MT" panose="02020503060305020303" pitchFamily="18" charset="77"/>
              </a:rPr>
              <a:t> — YouTube</a:t>
            </a:r>
          </a:p>
          <a:p>
            <a:pPr lvl="0"/>
            <a:r>
              <a:rPr lang="en-US" altLang="en-US" b="1">
                <a:solidFill>
                  <a:srgbClr val="000000"/>
                </a:solidFill>
                <a:latin typeface="Bell MT" panose="02020503060305020303" pitchFamily="18" charset="77"/>
              </a:rPr>
              <a:t>Source:</a:t>
            </a:r>
            <a:r>
              <a:rPr lang="en-US" altLang="en-US">
                <a:solidFill>
                  <a:srgbClr val="000000"/>
                </a:solidFill>
                <a:latin typeface="Bell MT" panose="02020503060305020303" pitchFamily="18" charset="77"/>
              </a:rPr>
              <a:t> UF Health (2014)</a:t>
            </a:r>
            <a:endParaRPr kumimoji="0" lang="en-US" altLang="en-US" sz="1800" b="0" i="0" u="none" strike="noStrike" cap="none" normalizeH="0" baseline="0">
              <a:ln>
                <a:noFill/>
              </a:ln>
              <a:solidFill>
                <a:schemeClr val="tx1"/>
              </a:solidFill>
              <a:effectLst/>
              <a:latin typeface="Bell MT" panose="02020503060305020303" pitchFamily="18" charset="77"/>
            </a:endParaRPr>
          </a:p>
        </p:txBody>
      </p:sp>
      <p:pic>
        <p:nvPicPr>
          <p:cNvPr id="6" name="Picture 5" descr="A heart with a cross and a blue text&#10;&#10;AI-generated content may be incorrect.">
            <a:extLst>
              <a:ext uri="{FF2B5EF4-FFF2-40B4-BE49-F238E27FC236}">
                <a16:creationId xmlns:a16="http://schemas.microsoft.com/office/drawing/2014/main" id="{1E934791-166E-5692-87F4-7BB7FB1FCB27}"/>
              </a:ext>
            </a:extLst>
          </p:cNvPr>
          <p:cNvPicPr>
            <a:picLocks noChangeAspect="1"/>
          </p:cNvPicPr>
          <p:nvPr/>
        </p:nvPicPr>
        <p:blipFill>
          <a:blip r:embed="rId5"/>
          <a:stretch>
            <a:fillRect/>
          </a:stretch>
        </p:blipFill>
        <p:spPr>
          <a:xfrm>
            <a:off x="10669227" y="5543358"/>
            <a:ext cx="1094509" cy="1094509"/>
          </a:xfrm>
          <a:prstGeom prst="rect">
            <a:avLst/>
          </a:prstGeom>
        </p:spPr>
      </p:pic>
    </p:spTree>
    <p:extLst>
      <p:ext uri="{BB962C8B-B14F-4D97-AF65-F5344CB8AC3E}">
        <p14:creationId xmlns:p14="http://schemas.microsoft.com/office/powerpoint/2010/main" val="258957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18DE306A-7AA6-3A2C-5597-3E4F11402959}"/>
            </a:ext>
          </a:extLst>
        </p:cNvPr>
        <p:cNvGrpSpPr/>
        <p:nvPr/>
      </p:nvGrpSpPr>
      <p:grpSpPr>
        <a:xfrm>
          <a:off x="0" y="0"/>
          <a:ext cx="0" cy="0"/>
          <a:chOff x="0" y="0"/>
          <a:chExt cx="0" cy="0"/>
        </a:xfrm>
      </p:grpSpPr>
      <p:pic>
        <p:nvPicPr>
          <p:cNvPr id="3" name="Picture 2" descr="A baby in a fetus&#10;&#10;AI-generated content may be incorrect.">
            <a:extLst>
              <a:ext uri="{FF2B5EF4-FFF2-40B4-BE49-F238E27FC236}">
                <a16:creationId xmlns:a16="http://schemas.microsoft.com/office/drawing/2014/main" id="{AFE15BEB-EED8-252F-C8C9-4F8030755D41}"/>
              </a:ext>
            </a:extLst>
          </p:cNvPr>
          <p:cNvPicPr>
            <a:picLocks noChangeAspect="1"/>
          </p:cNvPicPr>
          <p:nvPr/>
        </p:nvPicPr>
        <p:blipFill>
          <a:blip r:embed="rId3"/>
          <a:stretch>
            <a:fillRect/>
          </a:stretch>
        </p:blipFill>
        <p:spPr>
          <a:xfrm>
            <a:off x="3603032" y="326931"/>
            <a:ext cx="4985936" cy="6024116"/>
          </a:xfrm>
          <a:prstGeom prst="rect">
            <a:avLst/>
          </a:prstGeom>
        </p:spPr>
      </p:pic>
      <p:sp>
        <p:nvSpPr>
          <p:cNvPr id="4" name="Rectangle 3">
            <a:extLst>
              <a:ext uri="{FF2B5EF4-FFF2-40B4-BE49-F238E27FC236}">
                <a16:creationId xmlns:a16="http://schemas.microsoft.com/office/drawing/2014/main" id="{8C90E3FA-FB5D-6C9B-EC17-A0390DE2BDD7}"/>
              </a:ext>
            </a:extLst>
          </p:cNvPr>
          <p:cNvSpPr/>
          <p:nvPr/>
        </p:nvSpPr>
        <p:spPr>
          <a:xfrm>
            <a:off x="979714" y="185018"/>
            <a:ext cx="3425796" cy="89266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panose="02020503060305020303" pitchFamily="18" charset="77"/>
                <a:cs typeface="Biome"/>
              </a:rPr>
              <a:t>Dreaming is possible.</a:t>
            </a:r>
          </a:p>
        </p:txBody>
      </p:sp>
      <p:sp>
        <p:nvSpPr>
          <p:cNvPr id="6" name="TextBox 5">
            <a:extLst>
              <a:ext uri="{FF2B5EF4-FFF2-40B4-BE49-F238E27FC236}">
                <a16:creationId xmlns:a16="http://schemas.microsoft.com/office/drawing/2014/main" id="{DB422D16-4873-DD44-41C2-53628C1A29FF}"/>
              </a:ext>
            </a:extLst>
          </p:cNvPr>
          <p:cNvSpPr txBox="1"/>
          <p:nvPr/>
        </p:nvSpPr>
        <p:spPr>
          <a:xfrm>
            <a:off x="3093688" y="6347763"/>
            <a:ext cx="599248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Bell MT" panose="02020503060305020303" pitchFamily="18" charset="77"/>
                <a:cs typeface="Biome"/>
              </a:rPr>
              <a:t>26 weeks after conception  Photo Credit: Pregnancy Chat</a:t>
            </a:r>
            <a:endParaRPr lang="en-US">
              <a:latin typeface="Bell MT" panose="02020503060305020303" pitchFamily="18" charset="77"/>
            </a:endParaRPr>
          </a:p>
        </p:txBody>
      </p:sp>
      <p:pic>
        <p:nvPicPr>
          <p:cNvPr id="2" name="Picture 1" descr="A heart with a cross and a blue text&#10;&#10;AI-generated content may be incorrect.">
            <a:extLst>
              <a:ext uri="{FF2B5EF4-FFF2-40B4-BE49-F238E27FC236}">
                <a16:creationId xmlns:a16="http://schemas.microsoft.com/office/drawing/2014/main" id="{D6E09A04-8BB6-E753-B0DA-53B4D4830F0C}"/>
              </a:ext>
            </a:extLst>
          </p:cNvPr>
          <p:cNvPicPr>
            <a:picLocks noChangeAspect="1"/>
          </p:cNvPicPr>
          <p:nvPr/>
        </p:nvPicPr>
        <p:blipFill>
          <a:blip r:embed="rId4"/>
          <a:stretch>
            <a:fillRect/>
          </a:stretch>
        </p:blipFill>
        <p:spPr>
          <a:xfrm>
            <a:off x="7531212" y="5267318"/>
            <a:ext cx="1057756" cy="1057756"/>
          </a:xfrm>
          <a:prstGeom prst="rect">
            <a:avLst/>
          </a:prstGeom>
        </p:spPr>
      </p:pic>
    </p:spTree>
    <p:extLst>
      <p:ext uri="{BB962C8B-B14F-4D97-AF65-F5344CB8AC3E}">
        <p14:creationId xmlns:p14="http://schemas.microsoft.com/office/powerpoint/2010/main" val="1179152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pic>
        <p:nvPicPr>
          <p:cNvPr id="2" name="Big yawn 26 weeks from conception.mov">
            <a:hlinkClick r:id="" action="ppaction://media"/>
            <a:extLst>
              <a:ext uri="{FF2B5EF4-FFF2-40B4-BE49-F238E27FC236}">
                <a16:creationId xmlns:a16="http://schemas.microsoft.com/office/drawing/2014/main" id="{754BD957-F439-8B0C-0946-1E9D037BA14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02011" y="177800"/>
            <a:ext cx="5085918" cy="6155267"/>
          </a:xfrm>
          <a:prstGeom prst="rect">
            <a:avLst/>
          </a:prstGeom>
        </p:spPr>
      </p:pic>
      <p:sp>
        <p:nvSpPr>
          <p:cNvPr id="3" name="TextBox 2">
            <a:extLst>
              <a:ext uri="{FF2B5EF4-FFF2-40B4-BE49-F238E27FC236}">
                <a16:creationId xmlns:a16="http://schemas.microsoft.com/office/drawing/2014/main" id="{65F047FA-F75B-EB63-A226-1BA9264C1120}"/>
              </a:ext>
            </a:extLst>
          </p:cNvPr>
          <p:cNvSpPr txBox="1"/>
          <p:nvPr/>
        </p:nvSpPr>
        <p:spPr>
          <a:xfrm>
            <a:off x="3602011" y="6316134"/>
            <a:ext cx="5222135" cy="646331"/>
          </a:xfrm>
          <a:prstGeom prst="rect">
            <a:avLst/>
          </a:prstGeom>
          <a:noFill/>
        </p:spPr>
        <p:txBody>
          <a:bodyPr wrap="none" rtlCol="0">
            <a:spAutoFit/>
          </a:bodyPr>
          <a:lstStyle/>
          <a:p>
            <a:r>
              <a:rPr lang="en-US" i="1">
                <a:latin typeface="Bell MT" panose="02020503060305020303" pitchFamily="18" charset="77"/>
              </a:rPr>
              <a:t>26 weeks from conception (28 LMP)– The Sweetest Yawn</a:t>
            </a:r>
          </a:p>
          <a:p>
            <a:r>
              <a:rPr lang="en-US">
                <a:latin typeface="Bell MT" panose="02020503060305020303" pitchFamily="18" charset="77"/>
              </a:rPr>
              <a:t>Video credit: 4D Ultrasound Lady - Facebook</a:t>
            </a:r>
          </a:p>
        </p:txBody>
      </p:sp>
      <p:pic>
        <p:nvPicPr>
          <p:cNvPr id="4" name="Picture 3" descr="A heart with a cross and a blue text&#10;&#10;AI-generated content may be incorrect.">
            <a:extLst>
              <a:ext uri="{FF2B5EF4-FFF2-40B4-BE49-F238E27FC236}">
                <a16:creationId xmlns:a16="http://schemas.microsoft.com/office/drawing/2014/main" id="{72680E8D-68AC-9A01-E8EB-3852167784E8}"/>
              </a:ext>
            </a:extLst>
          </p:cNvPr>
          <p:cNvPicPr>
            <a:picLocks noChangeAspect="1"/>
          </p:cNvPicPr>
          <p:nvPr/>
        </p:nvPicPr>
        <p:blipFill>
          <a:blip r:embed="rId6"/>
          <a:stretch>
            <a:fillRect/>
          </a:stretch>
        </p:blipFill>
        <p:spPr>
          <a:xfrm>
            <a:off x="7531212" y="5267318"/>
            <a:ext cx="1057756" cy="1057756"/>
          </a:xfrm>
          <a:prstGeom prst="rect">
            <a:avLst/>
          </a:prstGeom>
        </p:spPr>
      </p:pic>
    </p:spTree>
    <p:extLst>
      <p:ext uri="{BB962C8B-B14F-4D97-AF65-F5344CB8AC3E}">
        <p14:creationId xmlns:p14="http://schemas.microsoft.com/office/powerpoint/2010/main" val="423277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5" name="Picture 2" descr="Close-up of a baby sleeping&#10;&#10;AI-generated content may be incorrect.">
            <a:extLst>
              <a:ext uri="{FF2B5EF4-FFF2-40B4-BE49-F238E27FC236}">
                <a16:creationId xmlns:a16="http://schemas.microsoft.com/office/drawing/2014/main" id="{832A97BE-F62A-59C4-A607-603444A24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277" y="330680"/>
            <a:ext cx="7045445" cy="619664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6923896-55BE-6B5A-8EB2-56DD15568570}"/>
              </a:ext>
            </a:extLst>
          </p:cNvPr>
          <p:cNvSpPr/>
          <p:nvPr/>
        </p:nvSpPr>
        <p:spPr>
          <a:xfrm>
            <a:off x="510814" y="110547"/>
            <a:ext cx="3338710" cy="9325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panose="02020503060305020303" pitchFamily="18" charset="77"/>
                <a:cs typeface="Biome"/>
              </a:rPr>
              <a:t>Legs kick powerfully</a:t>
            </a:r>
            <a:r>
              <a:rPr lang="en-US" sz="2800">
                <a:latin typeface="Biome"/>
                <a:cs typeface="Biome"/>
              </a:rPr>
              <a:t>.</a:t>
            </a:r>
          </a:p>
        </p:txBody>
      </p:sp>
      <p:sp>
        <p:nvSpPr>
          <p:cNvPr id="4" name="TextBox 3">
            <a:extLst>
              <a:ext uri="{FF2B5EF4-FFF2-40B4-BE49-F238E27FC236}">
                <a16:creationId xmlns:a16="http://schemas.microsoft.com/office/drawing/2014/main" id="{BFEF262E-6950-3E92-251B-EB7EBB0A77ED}"/>
              </a:ext>
            </a:extLst>
          </p:cNvPr>
          <p:cNvSpPr txBox="1"/>
          <p:nvPr/>
        </p:nvSpPr>
        <p:spPr>
          <a:xfrm>
            <a:off x="3034019" y="6496655"/>
            <a:ext cx="76890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Bell MT" panose="02020503060305020303" pitchFamily="18" charset="77"/>
                <a:cs typeface="Biome"/>
              </a:rPr>
              <a:t>28 weeks after conception.  Photo Credit: Science Photo Library</a:t>
            </a:r>
          </a:p>
        </p:txBody>
      </p:sp>
      <p:pic>
        <p:nvPicPr>
          <p:cNvPr id="2" name="Picture 1" descr="A heart with a cross and a blue text&#10;&#10;AI-generated content may be incorrect.">
            <a:extLst>
              <a:ext uri="{FF2B5EF4-FFF2-40B4-BE49-F238E27FC236}">
                <a16:creationId xmlns:a16="http://schemas.microsoft.com/office/drawing/2014/main" id="{6D4D0581-31CB-6609-0C1E-9829C34B9D51}"/>
              </a:ext>
            </a:extLst>
          </p:cNvPr>
          <p:cNvPicPr>
            <a:picLocks noChangeAspect="1"/>
          </p:cNvPicPr>
          <p:nvPr/>
        </p:nvPicPr>
        <p:blipFill>
          <a:blip r:embed="rId4"/>
          <a:stretch>
            <a:fillRect/>
          </a:stretch>
        </p:blipFill>
        <p:spPr>
          <a:xfrm>
            <a:off x="8560966" y="5469564"/>
            <a:ext cx="1057756" cy="1057756"/>
          </a:xfrm>
          <a:prstGeom prst="rect">
            <a:avLst/>
          </a:prstGeom>
        </p:spPr>
      </p:pic>
    </p:spTree>
    <p:extLst>
      <p:ext uri="{BB962C8B-B14F-4D97-AF65-F5344CB8AC3E}">
        <p14:creationId xmlns:p14="http://schemas.microsoft.com/office/powerpoint/2010/main" val="1311788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AC9E1-08B4-F2BF-D719-B041CA864DF4}"/>
              </a:ext>
            </a:extLst>
          </p:cNvPr>
          <p:cNvSpPr>
            <a:spLocks noGrp="1"/>
          </p:cNvSpPr>
          <p:nvPr>
            <p:ph type="title"/>
          </p:nvPr>
        </p:nvSpPr>
        <p:spPr>
          <a:xfrm>
            <a:off x="838200" y="2099582"/>
            <a:ext cx="10515600" cy="1325563"/>
          </a:xfrm>
        </p:spPr>
        <p:txBody>
          <a:bodyPr>
            <a:normAutofit/>
          </a:bodyPr>
          <a:lstStyle/>
          <a:p>
            <a:pPr algn="ctr"/>
            <a:r>
              <a:rPr lang="en-US" sz="8000">
                <a:latin typeface="Bell MT"/>
              </a:rPr>
              <a:t>Discussion Questions</a:t>
            </a:r>
            <a:endParaRPr lang="en-US"/>
          </a:p>
        </p:txBody>
      </p:sp>
      <p:pic>
        <p:nvPicPr>
          <p:cNvPr id="4" name="Picture 3" descr="A heart with a cross and a blue text&#10;&#10;AI-generated content may be incorrect.">
            <a:extLst>
              <a:ext uri="{FF2B5EF4-FFF2-40B4-BE49-F238E27FC236}">
                <a16:creationId xmlns:a16="http://schemas.microsoft.com/office/drawing/2014/main" id="{7337528D-E999-3424-D4C8-22D50581A01D}"/>
              </a:ext>
            </a:extLst>
          </p:cNvPr>
          <p:cNvPicPr>
            <a:picLocks noChangeAspect="1"/>
          </p:cNvPicPr>
          <p:nvPr/>
        </p:nvPicPr>
        <p:blipFill>
          <a:blip r:embed="rId3"/>
          <a:stretch>
            <a:fillRect/>
          </a:stretch>
        </p:blipFill>
        <p:spPr>
          <a:xfrm>
            <a:off x="10296183" y="5216518"/>
            <a:ext cx="1057756" cy="1057756"/>
          </a:xfrm>
          <a:prstGeom prst="rect">
            <a:avLst/>
          </a:prstGeom>
        </p:spPr>
      </p:pic>
    </p:spTree>
    <p:extLst>
      <p:ext uri="{BB962C8B-B14F-4D97-AF65-F5344CB8AC3E}">
        <p14:creationId xmlns:p14="http://schemas.microsoft.com/office/powerpoint/2010/main" val="46676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0996BC02-C6CF-AC64-7F12-20D38E282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D4205-377A-EE77-EAFB-28AE2A9CFB28}"/>
              </a:ext>
            </a:extLst>
          </p:cNvPr>
          <p:cNvSpPr>
            <a:spLocks noGrp="1"/>
          </p:cNvSpPr>
          <p:nvPr>
            <p:ph type="title"/>
          </p:nvPr>
        </p:nvSpPr>
        <p:spPr>
          <a:xfrm>
            <a:off x="484909" y="365125"/>
            <a:ext cx="10868891" cy="335519"/>
          </a:xfrm>
        </p:spPr>
        <p:txBody>
          <a:bodyPr>
            <a:normAutofit fontScale="90000"/>
          </a:bodyPr>
          <a:lstStyle/>
          <a:p>
            <a:r>
              <a:rPr lang="en-US">
                <a:latin typeface="Bell MT" panose="02020503060305020303" pitchFamily="18" charset="77"/>
                <a:cs typeface="Biome" panose="020B0604020202020204" pitchFamily="34" charset="0"/>
              </a:rPr>
              <a:t>Resources</a:t>
            </a:r>
          </a:p>
        </p:txBody>
      </p:sp>
      <p:sp>
        <p:nvSpPr>
          <p:cNvPr id="4" name="Content Placeholder 3">
            <a:extLst>
              <a:ext uri="{FF2B5EF4-FFF2-40B4-BE49-F238E27FC236}">
                <a16:creationId xmlns:a16="http://schemas.microsoft.com/office/drawing/2014/main" id="{8E9DF1F4-4F48-42F6-97F3-9125F19BA5C5}"/>
              </a:ext>
            </a:extLst>
          </p:cNvPr>
          <p:cNvSpPr>
            <a:spLocks noGrp="1"/>
          </p:cNvSpPr>
          <p:nvPr>
            <p:ph idx="1"/>
          </p:nvPr>
        </p:nvSpPr>
        <p:spPr>
          <a:xfrm>
            <a:off x="484909" y="700644"/>
            <a:ext cx="10515600" cy="5835169"/>
          </a:xfrm>
        </p:spPr>
        <p:txBody>
          <a:bodyPr>
            <a:normAutofit fontScale="85000" lnSpcReduction="10000"/>
          </a:bodyPr>
          <a:lstStyle/>
          <a:p>
            <a:pPr fontAlgn="base"/>
            <a:r>
              <a:rPr lang="en-US">
                <a:latin typeface="Bell MT" panose="02020503060305020303" pitchFamily="18" charset="77"/>
              </a:rPr>
              <a:t>Cleveland Clinic, Retrieved: June, 2025,   </a:t>
            </a:r>
            <a:r>
              <a:rPr lang="en-US" u="sng">
                <a:latin typeface="Bell MT" panose="02020503060305020303" pitchFamily="18" charset="77"/>
                <a:hlinkClick r:id="rId3"/>
              </a:rPr>
              <a:t>https://my.clevelandclinic.org/health/articles/7247-fetal-development-stages-of-growth</a:t>
            </a:r>
            <a:r>
              <a:rPr lang="en-US">
                <a:latin typeface="Bell MT" panose="02020503060305020303" pitchFamily="18" charset="77"/>
              </a:rPr>
              <a:t>  </a:t>
            </a:r>
          </a:p>
          <a:p>
            <a:pPr fontAlgn="base"/>
            <a:r>
              <a:rPr lang="en-US">
                <a:latin typeface="Bell MT" panose="02020503060305020303" pitchFamily="18" charset="77"/>
              </a:rPr>
              <a:t>Mayo Clinic, Mayo Clinic Staff (Butler </a:t>
            </a:r>
            <a:r>
              <a:rPr lang="en-US" err="1">
                <a:latin typeface="Bell MT" panose="02020503060305020303" pitchFamily="18" charset="77"/>
              </a:rPr>
              <a:t>Tobah</a:t>
            </a:r>
            <a:r>
              <a:rPr lang="en-US">
                <a:latin typeface="Bell MT" panose="02020503060305020303" pitchFamily="18" charset="77"/>
              </a:rPr>
              <a:t>, Y., M.D., Marnach, M. M.D., &amp; Wick, M., M.D., </a:t>
            </a:r>
            <a:r>
              <a:rPr lang="en-US" err="1">
                <a:latin typeface="Bell MT" panose="02020503060305020303" pitchFamily="18" charset="77"/>
              </a:rPr>
              <a:t>P.h.D.</a:t>
            </a:r>
            <a:r>
              <a:rPr lang="en-US">
                <a:latin typeface="Bell MT" panose="02020503060305020303" pitchFamily="18" charset="77"/>
              </a:rPr>
              <a:t>), Healthy Lifestyle: Pregnancy Week by Week (n.d.), Retrieved August 20, 2020 from </a:t>
            </a:r>
            <a:r>
              <a:rPr lang="en-US" u="sng">
                <a:latin typeface="Bell MT" panose="02020503060305020303" pitchFamily="18" charset="77"/>
                <a:hlinkClick r:id="rId4"/>
              </a:rPr>
              <a:t>https://www.mayoclinic.org/healthy-lifestyle/pregnancy-week-by-week/basics/healthy-pregnancy/hlv-20049471</a:t>
            </a:r>
            <a:r>
              <a:rPr lang="en-US">
                <a:latin typeface="Bell MT" panose="02020503060305020303" pitchFamily="18" charset="77"/>
              </a:rPr>
              <a:t> </a:t>
            </a:r>
          </a:p>
          <a:p>
            <a:pPr fontAlgn="base"/>
            <a:r>
              <a:rPr lang="en-US">
                <a:latin typeface="Bell MT" panose="02020503060305020303" pitchFamily="18" charset="77"/>
              </a:rPr>
              <a:t>Photo Credit: 3D ultrasound of 26- week-old fetus, Pregnancy Chat, </a:t>
            </a:r>
            <a:r>
              <a:rPr lang="en-US" err="1">
                <a:latin typeface="Bell MT" panose="02020503060305020303" pitchFamily="18" charset="77"/>
              </a:rPr>
              <a:t>pregnancychat.com</a:t>
            </a:r>
            <a:r>
              <a:rPr lang="en-US">
                <a:latin typeface="Bell MT" panose="02020503060305020303" pitchFamily="18" charset="77"/>
              </a:rPr>
              <a:t> </a:t>
            </a:r>
          </a:p>
          <a:p>
            <a:pPr fontAlgn="base"/>
            <a:r>
              <a:rPr lang="en-US">
                <a:latin typeface="Bell MT" panose="02020503060305020303" pitchFamily="18" charset="77"/>
              </a:rPr>
              <a:t>Photo Credit: 27-week-old LMP, Science Photo Library </a:t>
            </a:r>
          </a:p>
          <a:p>
            <a:pPr fontAlgn="base"/>
            <a:r>
              <a:rPr lang="en-US">
                <a:latin typeface="Bell MT" panose="02020503060305020303" pitchFamily="18" charset="77"/>
              </a:rPr>
              <a:t>Photo Credit: 28-week-old LMP, Science Photo Library </a:t>
            </a:r>
          </a:p>
          <a:p>
            <a:pPr fontAlgn="base"/>
            <a:r>
              <a:rPr lang="en-US">
                <a:latin typeface="Bell MT" panose="02020503060305020303" pitchFamily="18" charset="77"/>
              </a:rPr>
              <a:t>UF Health. (2014, July 22). </a:t>
            </a:r>
            <a:r>
              <a:rPr lang="en-US" i="1">
                <a:latin typeface="Bell MT" panose="02020503060305020303" pitchFamily="18" charset="77"/>
              </a:rPr>
              <a:t>Mom’s Voice Inspires Learning in the Womb</a:t>
            </a:r>
            <a:r>
              <a:rPr lang="en-US">
                <a:latin typeface="Bell MT" panose="02020503060305020303" pitchFamily="18" charset="77"/>
              </a:rPr>
              <a:t> [Video]. YouTube. </a:t>
            </a:r>
            <a:r>
              <a:rPr lang="en-US">
                <a:latin typeface="Bell MT" panose="02020503060305020303" pitchFamily="18" charset="77"/>
                <a:hlinkClick r:id="rId5"/>
              </a:rPr>
              <a:t>https://www.youtube.com/watch?v=5Hb3hRaKkks</a:t>
            </a:r>
            <a:endParaRPr lang="en-US">
              <a:latin typeface="Bell MT" panose="02020503060305020303" pitchFamily="18" charset="77"/>
            </a:endParaRPr>
          </a:p>
          <a:p>
            <a:pPr fontAlgn="base"/>
            <a:r>
              <a:rPr lang="en-US">
                <a:latin typeface="Bell MT" panose="02020503060305020303" pitchFamily="18" charset="77"/>
              </a:rPr>
              <a:t>The4DUltrasoundLady. (2025, September 29). </a:t>
            </a:r>
            <a:r>
              <a:rPr lang="en-US" i="1">
                <a:latin typeface="Bell MT" panose="02020503060305020303" pitchFamily="18" charset="77"/>
              </a:rPr>
              <a:t>28 Weeks (LMP) – The Sweetest Yawn [</a:t>
            </a:r>
            <a:r>
              <a:rPr lang="en-US">
                <a:latin typeface="Bell MT" panose="02020503060305020303" pitchFamily="18" charset="77"/>
              </a:rPr>
              <a:t>Video]. https://</a:t>
            </a:r>
            <a:r>
              <a:rPr lang="en-US" err="1">
                <a:latin typeface="Bell MT" panose="02020503060305020303" pitchFamily="18" charset="77"/>
              </a:rPr>
              <a:t>www.facebook.com</a:t>
            </a:r>
            <a:r>
              <a:rPr lang="en-US">
                <a:latin typeface="Bell MT" panose="02020503060305020303" pitchFamily="18" charset="77"/>
              </a:rPr>
              <a:t>/The4DUltrasoundLady/videos/1125741106203486</a:t>
            </a:r>
            <a:endParaRPr lang="en-US" i="1">
              <a:latin typeface="Bell MT" panose="02020503060305020303" pitchFamily="18" charset="77"/>
            </a:endParaRPr>
          </a:p>
          <a:p>
            <a:pPr fontAlgn="base"/>
            <a:endParaRPr lang="en-US">
              <a:latin typeface="Bell MT" panose="02020503060305020303" pitchFamily="18" charset="77"/>
            </a:endParaRPr>
          </a:p>
          <a:p>
            <a:pPr fontAlgn="base"/>
            <a:endParaRPr lang="en-US">
              <a:latin typeface="Bell MT" panose="02020503060305020303" pitchFamily="18" charset="77"/>
            </a:endParaRPr>
          </a:p>
          <a:p>
            <a:pPr fontAlgn="base"/>
            <a:endParaRPr lang="en-US">
              <a:latin typeface="Bell MT" panose="02020503060305020303" pitchFamily="18" charset="77"/>
            </a:endParaRPr>
          </a:p>
          <a:p>
            <a:pPr fontAlgn="base"/>
            <a:endParaRPr lang="en-US">
              <a:latin typeface="Bell MT" panose="02020503060305020303" pitchFamily="18" charset="77"/>
            </a:endParaRPr>
          </a:p>
          <a:p>
            <a:pPr marL="0" indent="0" fontAlgn="base">
              <a:buNone/>
            </a:pPr>
            <a:endParaRPr lang="en-US"/>
          </a:p>
        </p:txBody>
      </p:sp>
      <p:pic>
        <p:nvPicPr>
          <p:cNvPr id="3" name="Picture 2" descr="A heart with a cross and a blue text&#10;&#10;AI-generated content may be incorrect.">
            <a:extLst>
              <a:ext uri="{FF2B5EF4-FFF2-40B4-BE49-F238E27FC236}">
                <a16:creationId xmlns:a16="http://schemas.microsoft.com/office/drawing/2014/main" id="{0148BC89-2880-3DFE-0265-B99FB11890BA}"/>
              </a:ext>
            </a:extLst>
          </p:cNvPr>
          <p:cNvPicPr>
            <a:picLocks noChangeAspect="1"/>
          </p:cNvPicPr>
          <p:nvPr/>
        </p:nvPicPr>
        <p:blipFill>
          <a:blip r:embed="rId6"/>
          <a:stretch>
            <a:fillRect/>
          </a:stretch>
        </p:blipFill>
        <p:spPr>
          <a:xfrm>
            <a:off x="10824922" y="5652573"/>
            <a:ext cx="1057756" cy="1057756"/>
          </a:xfrm>
          <a:prstGeom prst="rect">
            <a:avLst/>
          </a:prstGeom>
        </p:spPr>
      </p:pic>
    </p:spTree>
    <p:extLst>
      <p:ext uri="{BB962C8B-B14F-4D97-AF65-F5344CB8AC3E}">
        <p14:creationId xmlns:p14="http://schemas.microsoft.com/office/powerpoint/2010/main" val="12698425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8E6ADFFA8D8E94BA20D1CB34FC97C4A" ma:contentTypeVersion="13" ma:contentTypeDescription="Create a new document." ma:contentTypeScope="" ma:versionID="41a09ca30abe2cee0c93beaceb7fe909">
  <xsd:schema xmlns:xsd="http://www.w3.org/2001/XMLSchema" xmlns:xs="http://www.w3.org/2001/XMLSchema" xmlns:p="http://schemas.microsoft.com/office/2006/metadata/properties" xmlns:ns2="d82cacdb-e2d5-4f50-ab75-c38bfc289b61" xmlns:ns3="8a0975ea-992f-4f42-9863-e294ef63a779" targetNamespace="http://schemas.microsoft.com/office/2006/metadata/properties" ma:root="true" ma:fieldsID="277d7927b902babb9f0b2602e50a2ed7" ns2:_="" ns3:_="">
    <xsd:import namespace="d82cacdb-e2d5-4f50-ab75-c38bfc289b61"/>
    <xsd:import namespace="8a0975ea-992f-4f42-9863-e294ef63a7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2cacdb-e2d5-4f50-ab75-c38bfc289b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d929fd-d9d4-4d75-855c-33707737a75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0975ea-992f-4f42-9863-e294ef63a77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8a6add7-93a7-4d05-926c-89f915d894f5}" ma:internalName="TaxCatchAll" ma:showField="CatchAllData" ma:web="8a0975ea-992f-4f42-9863-e294ef63a7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82cacdb-e2d5-4f50-ab75-c38bfc289b61">
      <Terms xmlns="http://schemas.microsoft.com/office/infopath/2007/PartnerControls"/>
    </lcf76f155ced4ddcb4097134ff3c332f>
    <TaxCatchAll xmlns="8a0975ea-992f-4f42-9863-e294ef63a779" xsi:nil="true"/>
  </documentManagement>
</p:properties>
</file>

<file path=customXml/itemProps1.xml><?xml version="1.0" encoding="utf-8"?>
<ds:datastoreItem xmlns:ds="http://schemas.openxmlformats.org/officeDocument/2006/customXml" ds:itemID="{CCD2971B-78BF-4FAE-AC53-E80E0B942E16}">
  <ds:schemaRefs>
    <ds:schemaRef ds:uri="http://schemas.microsoft.com/sharepoint/v3/contenttype/forms"/>
  </ds:schemaRefs>
</ds:datastoreItem>
</file>

<file path=customXml/itemProps2.xml><?xml version="1.0" encoding="utf-8"?>
<ds:datastoreItem xmlns:ds="http://schemas.openxmlformats.org/officeDocument/2006/customXml" ds:itemID="{6D918A4E-AB04-4296-B818-82D256920B13}">
  <ds:schemaRefs>
    <ds:schemaRef ds:uri="8a0975ea-992f-4f42-9863-e294ef63a779"/>
    <ds:schemaRef ds:uri="d82cacdb-e2d5-4f50-ab75-c38bfc289b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B55F535-4A8C-4C82-AE5F-1F06F8FCA716}">
  <ds:schemaRefs>
    <ds:schemaRef ds:uri="d82cacdb-e2d5-4f50-ab75-c38bfc289b61"/>
    <ds:schemaRef ds:uri="http://www.w3.org/XML/1998/namespace"/>
    <ds:schemaRef ds:uri="http://purl.org/dc/dcmitype/"/>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8a0975ea-992f-4f42-9863-e294ef63a779"/>
  </ds:schemaRefs>
</ds:datastoreItem>
</file>

<file path=docProps/app.xml><?xml version="1.0" encoding="utf-8"?>
<Properties xmlns="http://schemas.openxmlformats.org/officeDocument/2006/extended-properties" xmlns:vt="http://schemas.openxmlformats.org/officeDocument/2006/docPropsVTypes">
  <Template>Parcel</Template>
  <TotalTime>0</TotalTime>
  <Words>683</Words>
  <Application>Microsoft Office PowerPoint</Application>
  <PresentationFormat>Widescreen</PresentationFormat>
  <Paragraphs>45</Paragraphs>
  <Slides>8</Slides>
  <Notes>8</Notes>
  <HiddenSlides>0</HiddenSlides>
  <MMClips>2</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Month 7</vt:lpstr>
      <vt:lpstr>PowerPoint Presentation</vt:lpstr>
      <vt:lpstr>PowerPoint Presentation</vt:lpstr>
      <vt:lpstr>PowerPoint Presentation</vt:lpstr>
      <vt:lpstr>PowerPoint Presentation</vt:lpstr>
      <vt:lpstr>PowerPoint Presentation</vt:lpstr>
      <vt:lpstr>Discussion Questions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Maci Binder</dc:creator>
  <cp:lastModifiedBy>Maci Binder</cp:lastModifiedBy>
  <cp:revision>47</cp:revision>
  <dcterms:created xsi:type="dcterms:W3CDTF">2025-07-28T16:35:14Z</dcterms:created>
  <dcterms:modified xsi:type="dcterms:W3CDTF">2026-07-27T19:19:04Z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0x01010038E6ADFFA8D8E94BA20D1CB34FC97C4A</vt:lpwstr>
  </property>
  <property fmtid="{D5CDD505-2E9C-101B-9397-08002B2CF9AE}" pid="3" name="MediaServiceImageTags">
    <vt:lpwstr/>
  </property>
</Properties>
</file>