
<file path=[Content_Types].xml><?xml version="1.0" encoding="utf-8"?>
<Types xmlns="http://schemas.openxmlformats.org/package/2006/content-types">
  <Default Extension="emf" ContentType="image/x-emf"/>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sldIdLst>
    <p:sldId id="256" r:id="rId5"/>
    <p:sldId id="258" r:id="rId6"/>
    <p:sldId id="261" r:id="rId7"/>
    <p:sldId id="257" r:id="rId8"/>
    <p:sldId id="263" r:id="rId9"/>
    <p:sldId id="264" r:id="rId10"/>
    <p:sldId id="259" r:id="rId11"/>
    <p:sldId id="262" r:id="rId12"/>
    <p:sldId id="265" r:id="rId13"/>
    <p:sldId id="26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1CC54B-BCDD-E7E6-4D9A-F4C340B78D28}" v="17" dt="2026-07-27T19:22:41.8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ci Binder" userId="S::macib@hoac2025.onmicrosoft.com::97bd4c35-1337-4100-ada9-a3fcd7b08695" providerId="AD" clId="Web-{6E1CC54B-BCDD-E7E6-4D9A-F4C340B78D28}"/>
    <pc:docChg chg="addSld modSld">
      <pc:chgData name="Maci Binder" userId="S::macib@hoac2025.onmicrosoft.com::97bd4c35-1337-4100-ada9-a3fcd7b08695" providerId="AD" clId="Web-{6E1CC54B-BCDD-E7E6-4D9A-F4C340B78D28}" dt="2026-07-27T19:23:04.911" v="61"/>
      <pc:docMkLst>
        <pc:docMk/>
      </pc:docMkLst>
      <pc:sldChg chg="modNotes">
        <pc:chgData name="Maci Binder" userId="S::macib@hoac2025.onmicrosoft.com::97bd4c35-1337-4100-ada9-a3fcd7b08695" providerId="AD" clId="Web-{6E1CC54B-BCDD-E7E6-4D9A-F4C340B78D28}" dt="2026-07-27T19:21:00.671" v="1"/>
        <pc:sldMkLst>
          <pc:docMk/>
          <pc:sldMk cId="1847103683" sldId="256"/>
        </pc:sldMkLst>
      </pc:sldChg>
      <pc:sldChg chg="addSp modSp new mod modClrScheme chgLayout modNotes">
        <pc:chgData name="Maci Binder" userId="S::macib@hoac2025.onmicrosoft.com::97bd4c35-1337-4100-ada9-a3fcd7b08695" providerId="AD" clId="Web-{6E1CC54B-BCDD-E7E6-4D9A-F4C340B78D28}" dt="2026-07-27T19:23:04.911" v="61"/>
        <pc:sldMkLst>
          <pc:docMk/>
          <pc:sldMk cId="3286487915" sldId="265"/>
        </pc:sldMkLst>
        <pc:spChg chg="add mod">
          <ac:chgData name="Maci Binder" userId="S::macib@hoac2025.onmicrosoft.com::97bd4c35-1337-4100-ada9-a3fcd7b08695" providerId="AD" clId="Web-{6E1CC54B-BCDD-E7E6-4D9A-F4C340B78D28}" dt="2026-07-27T19:22:19.862" v="15" actId="1076"/>
          <ac:spMkLst>
            <pc:docMk/>
            <pc:sldMk cId="3286487915" sldId="265"/>
            <ac:spMk id="2" creationId="{1D222B3B-125B-1B28-498D-F85339255366}"/>
          </ac:spMkLst>
        </pc:spChg>
        <pc:picChg chg="add mod">
          <ac:chgData name="Maci Binder" userId="S::macib@hoac2025.onmicrosoft.com::97bd4c35-1337-4100-ada9-a3fcd7b08695" providerId="AD" clId="Web-{6E1CC54B-BCDD-E7E6-4D9A-F4C340B78D28}" dt="2026-07-27T19:22:41.831" v="18" actId="1076"/>
          <ac:picMkLst>
            <pc:docMk/>
            <pc:sldMk cId="3286487915" sldId="265"/>
            <ac:picMk id="4" creationId="{CEB78801-6B10-84F4-5865-3F748154494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4F5772-3A1E-CC41-B3C7-BCFD4AD9B233}"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BDE6F-E07A-154F-A586-51DE07924615}" type="slidenum">
              <a:rPr lang="en-US" smtClean="0"/>
              <a:t>‹#›</a:t>
            </a:fld>
            <a:endParaRPr lang="en-US"/>
          </a:p>
        </p:txBody>
      </p:sp>
    </p:spTree>
    <p:extLst>
      <p:ext uri="{BB962C8B-B14F-4D97-AF65-F5344CB8AC3E}">
        <p14:creationId xmlns:p14="http://schemas.microsoft.com/office/powerpoint/2010/main" val="2224248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Symbol"/>
              <a:buChar char="•"/>
            </a:pPr>
            <a:r>
              <a:rPr lang="en-US"/>
              <a:t> We are now in the third trimester of pregnancy – the final stage where great growth and weight gain occur.</a:t>
            </a:r>
            <a:endParaRPr lang="en-US">
              <a:highlight>
                <a:srgbClr val="C6C6C6"/>
              </a:highlight>
            </a:endParaRPr>
          </a:p>
          <a:p>
            <a:pPr marL="171450" indent="-171450">
              <a:buFont typeface="Symbol"/>
              <a:buChar char="•"/>
            </a:pPr>
            <a:r>
              <a:rPr lang="en-US"/>
              <a:t>During month 8, the pre-born person continues to fatten up, and all organs are fully formed except for the brain and lungs.  The lungs are the last organ to fully develop.  This is why when a baby is born a month premature, sometimes they are put on a ventilator- because their lungs are not fully developed. Does anyone have experience with this?</a:t>
            </a:r>
            <a:endParaRPr lang="en-US">
              <a:highlight>
                <a:srgbClr val="C6C6C6"/>
              </a:highlight>
            </a:endParaRPr>
          </a:p>
          <a:p>
            <a:endParaRPr lang="en-US" dirty="0"/>
          </a:p>
        </p:txBody>
      </p:sp>
      <p:sp>
        <p:nvSpPr>
          <p:cNvPr id="4" name="Slide Number Placeholder 3"/>
          <p:cNvSpPr>
            <a:spLocks noGrp="1"/>
          </p:cNvSpPr>
          <p:nvPr>
            <p:ph type="sldNum" sz="quarter" idx="5"/>
          </p:nvPr>
        </p:nvSpPr>
        <p:spPr/>
        <p:txBody>
          <a:bodyPr/>
          <a:lstStyle/>
          <a:p>
            <a:fld id="{99FBDE6F-E07A-154F-A586-51DE07924615}" type="slidenum">
              <a:rPr lang="en-US" smtClean="0"/>
              <a:t>1</a:t>
            </a:fld>
            <a:endParaRPr lang="en-US"/>
          </a:p>
        </p:txBody>
      </p:sp>
    </p:spTree>
    <p:extLst>
      <p:ext uri="{BB962C8B-B14F-4D97-AF65-F5344CB8AC3E}">
        <p14:creationId xmlns:p14="http://schemas.microsoft.com/office/powerpoint/2010/main" val="1789131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0C363-C330-55E0-046E-66E817608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06CD3-F664-1AA4-CE69-DF8391447B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B0E8BD-0030-C74C-011D-894AEAD0A309}"/>
              </a:ext>
            </a:extLst>
          </p:cNvPr>
          <p:cNvSpPr>
            <a:spLocks noGrp="1"/>
          </p:cNvSpPr>
          <p:nvPr>
            <p:ph type="body" idx="1"/>
          </p:nvPr>
        </p:nvSpPr>
        <p:spPr/>
        <p:txBody>
          <a:bodyPr/>
          <a:lstStyle/>
          <a:p>
            <a:pPr rtl="0" fontAlgn="base"/>
            <a:endParaRPr lang="en-US" sz="1200" b="0" i="0" u="none" strike="noStrike" kern="120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C3FC711B-10BA-F8E0-1C71-413CA4B2FCA3}"/>
              </a:ext>
            </a:extLst>
          </p:cNvPr>
          <p:cNvSpPr>
            <a:spLocks noGrp="1"/>
          </p:cNvSpPr>
          <p:nvPr>
            <p:ph type="sldNum" sz="quarter" idx="5"/>
          </p:nvPr>
        </p:nvSpPr>
        <p:spPr/>
        <p:txBody>
          <a:bodyPr/>
          <a:lstStyle/>
          <a:p>
            <a:fld id="{99FBDE6F-E07A-154F-A586-51DE07924615}" type="slidenum">
              <a:rPr lang="en-US" smtClean="0"/>
              <a:t>9</a:t>
            </a:fld>
            <a:endParaRPr lang="en-US"/>
          </a:p>
        </p:txBody>
      </p:sp>
    </p:spTree>
    <p:extLst>
      <p:ext uri="{BB962C8B-B14F-4D97-AF65-F5344CB8AC3E}">
        <p14:creationId xmlns:p14="http://schemas.microsoft.com/office/powerpoint/2010/main" val="2760609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65E10-B98B-E732-8131-B697AB1747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64EB2-AC65-7313-3091-1D1DDD5FA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0B4D0E-D410-BC3E-4BC1-95FE45ED0CC0}"/>
              </a:ext>
            </a:extLst>
          </p:cNvPr>
          <p:cNvSpPr>
            <a:spLocks noGrp="1"/>
          </p:cNvSpPr>
          <p:nvPr>
            <p:ph type="body" idx="1"/>
          </p:nvPr>
        </p:nvSpPr>
        <p:spPr/>
        <p:txBody>
          <a:bodyPr/>
          <a:lstStyle/>
          <a:p>
            <a:pPr marL="285750" indent="-285750" fontAlgn="base">
              <a:buFont typeface="Arial"/>
              <a:buChar char="•"/>
            </a:pPr>
            <a:r>
              <a:rPr lang="en-US" b="1"/>
              <a:t>At this age and stage, the hearing</a:t>
            </a:r>
            <a:r>
              <a:rPr lang="en-US" sz="1200" b="1" i="0" u="none" strike="noStrike" kern="1200">
                <a:solidFill>
                  <a:schemeClr val="tx1"/>
                </a:solidFill>
                <a:effectLst/>
                <a:latin typeface="+mn-lt"/>
                <a:ea typeface="+mn-ea"/>
                <a:cs typeface="+mn-cs"/>
              </a:rPr>
              <a:t> is fully developed with the pre-born person hearing a wide range of sounds and frequencies. </a:t>
            </a:r>
            <a:endParaRPr lang="en-US"/>
          </a:p>
          <a:p>
            <a:pPr marL="171450" indent="-171450" fontAlgn="base">
              <a:buFont typeface="Arial"/>
              <a:buChar char="•"/>
            </a:pPr>
            <a:r>
              <a:rPr lang="en-US" b="1" dirty="0"/>
              <a:t>The brain</a:t>
            </a:r>
            <a:r>
              <a:rPr lang="en-US" sz="1200" b="1" i="0" u="none" strike="noStrike" kern="1200" dirty="0">
                <a:solidFill>
                  <a:schemeClr val="tx1"/>
                </a:solidFill>
                <a:effectLst/>
                <a:latin typeface="+mn-lt"/>
                <a:ea typeface="+mn-ea"/>
                <a:cs typeface="+mn-cs"/>
              </a:rPr>
              <a:t> is growing </a:t>
            </a:r>
            <a:r>
              <a:rPr lang="en-US" b="1" dirty="0"/>
              <a:t>rapidly, can</a:t>
            </a:r>
            <a:r>
              <a:rPr lang="en-US" sz="1200" b="1" i="0" u="none" strike="noStrike" kern="1200" dirty="0">
                <a:solidFill>
                  <a:schemeClr val="tx1"/>
                </a:solidFill>
                <a:effectLst/>
                <a:latin typeface="+mn-lt"/>
                <a:ea typeface="+mn-ea"/>
                <a:cs typeface="+mn-cs"/>
              </a:rPr>
              <a:t> process more information and respond directly to more stimuli – </a:t>
            </a:r>
            <a:r>
              <a:rPr lang="en-US" b="1" dirty="0"/>
              <a:t>including light</a:t>
            </a:r>
            <a:r>
              <a:rPr lang="en-US" sz="1200" b="1" i="0" u="none" strike="noStrike" kern="1200" dirty="0">
                <a:solidFill>
                  <a:schemeClr val="tx1"/>
                </a:solidFill>
                <a:effectLst/>
                <a:latin typeface="+mn-lt"/>
                <a:ea typeface="+mn-ea"/>
                <a:cs typeface="+mn-cs"/>
              </a:rPr>
              <a:t>. </a:t>
            </a:r>
            <a:r>
              <a:rPr lang="en-US" b="1" dirty="0"/>
              <a:t>Bright light can </a:t>
            </a:r>
            <a:r>
              <a:rPr lang="en-US" b="1" dirty="0" err="1"/>
              <a:t>pentrate</a:t>
            </a:r>
            <a:r>
              <a:rPr lang="en-US" b="1" dirty="0"/>
              <a:t> the womb. Although we do not know for sure, it appears that this pre-born person may be responding to bright light through this 3D ultrasound image.</a:t>
            </a:r>
          </a:p>
          <a:p>
            <a:pPr marL="171450" indent="-171450">
              <a:buFont typeface="Arial"/>
              <a:buChar char="•"/>
            </a:pPr>
            <a:r>
              <a:rPr lang="en-US" b="1"/>
              <a:t>The pre-born person's eyes can open and shut at this age and stage as well.</a:t>
            </a:r>
          </a:p>
        </p:txBody>
      </p:sp>
      <p:sp>
        <p:nvSpPr>
          <p:cNvPr id="4" name="Slide Number Placeholder 3">
            <a:extLst>
              <a:ext uri="{FF2B5EF4-FFF2-40B4-BE49-F238E27FC236}">
                <a16:creationId xmlns:a16="http://schemas.microsoft.com/office/drawing/2014/main" id="{05ACBF9D-FBB5-6B9E-D657-5C03ADA0F2E4}"/>
              </a:ext>
            </a:extLst>
          </p:cNvPr>
          <p:cNvSpPr>
            <a:spLocks noGrp="1"/>
          </p:cNvSpPr>
          <p:nvPr>
            <p:ph type="sldNum" sz="quarter" idx="5"/>
          </p:nvPr>
        </p:nvSpPr>
        <p:spPr/>
        <p:txBody>
          <a:bodyPr/>
          <a:lstStyle/>
          <a:p>
            <a:fld id="{99FBDE6F-E07A-154F-A586-51DE07924615}" type="slidenum">
              <a:rPr lang="en-US" smtClean="0"/>
              <a:t>2</a:t>
            </a:fld>
            <a:endParaRPr lang="en-US"/>
          </a:p>
        </p:txBody>
      </p:sp>
    </p:spTree>
    <p:extLst>
      <p:ext uri="{BB962C8B-B14F-4D97-AF65-F5344CB8AC3E}">
        <p14:creationId xmlns:p14="http://schemas.microsoft.com/office/powerpoint/2010/main" val="2357876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This is a short video clip of a pre-born person opening their eyes and looking around in the womb.</a:t>
            </a:r>
          </a:p>
        </p:txBody>
      </p:sp>
      <p:sp>
        <p:nvSpPr>
          <p:cNvPr id="4" name="Slide Number Placeholder 3"/>
          <p:cNvSpPr>
            <a:spLocks noGrp="1"/>
          </p:cNvSpPr>
          <p:nvPr>
            <p:ph type="sldNum" sz="quarter" idx="5"/>
          </p:nvPr>
        </p:nvSpPr>
        <p:spPr/>
        <p:txBody>
          <a:bodyPr/>
          <a:lstStyle/>
          <a:p>
            <a:fld id="{99FBDE6F-E07A-154F-A586-51DE07924615}" type="slidenum">
              <a:rPr lang="en-US" smtClean="0"/>
              <a:t>3</a:t>
            </a:fld>
            <a:endParaRPr lang="en-US"/>
          </a:p>
        </p:txBody>
      </p:sp>
    </p:spTree>
    <p:extLst>
      <p:ext uri="{BB962C8B-B14F-4D97-AF65-F5344CB8AC3E}">
        <p14:creationId xmlns:p14="http://schemas.microsoft.com/office/powerpoint/2010/main" val="40154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fontAlgn="base">
              <a:buFont typeface="Arial"/>
              <a:buChar char="•"/>
            </a:pPr>
            <a:r>
              <a:rPr lang="en-US" b="1"/>
              <a:t>Fingernails and toenails have grown to the end of the fingers and toes now.</a:t>
            </a:r>
            <a:endParaRPr lang="en-US" sz="1200" b="0" i="0" u="none" strike="noStrike" kern="1200">
              <a:solidFill>
                <a:schemeClr val="tx1"/>
              </a:solidFill>
              <a:effectLst/>
              <a:latin typeface="+mn-lt"/>
            </a:endParaRPr>
          </a:p>
          <a:p>
            <a:pPr marL="285750" indent="-285750">
              <a:buFont typeface="Arial" panose="020B0604020202020204" pitchFamily="34" charset="0"/>
              <a:buChar char="•"/>
            </a:pPr>
            <a:r>
              <a:rPr lang="en-US" b="1"/>
              <a:t>Notice how clear the toes and foot of this 30-week-old appear on the ultrasound.</a:t>
            </a:r>
          </a:p>
          <a:p>
            <a:pPr marL="285750" indent="-285750">
              <a:buFont typeface="Arial" panose="020B0604020202020204" pitchFamily="34" charset="0"/>
              <a:buChar char="•"/>
            </a:pPr>
            <a:r>
              <a:rPr lang="en-US" b="1" dirty="0"/>
              <a:t>The pre-born person can grasp, </a:t>
            </a:r>
            <a:r>
              <a:rPr lang="en-US" b="1"/>
              <a:t>stretch and kick strongly now. </a:t>
            </a:r>
            <a:endParaRPr lang="en-US" b="1" dirty="0"/>
          </a:p>
          <a:p>
            <a:pPr marL="285750" indent="-285750">
              <a:buFont typeface="Arial" panose="020B0604020202020204" pitchFamily="34" charset="0"/>
              <a:buChar char="•"/>
            </a:pPr>
            <a:endParaRPr lang="en-US" b="1" dirty="0"/>
          </a:p>
          <a:p>
            <a:pPr fontAlgn="base"/>
            <a:endParaRPr lang="en-US"/>
          </a:p>
        </p:txBody>
      </p:sp>
      <p:sp>
        <p:nvSpPr>
          <p:cNvPr id="4" name="Slide Number Placeholder 3"/>
          <p:cNvSpPr>
            <a:spLocks noGrp="1"/>
          </p:cNvSpPr>
          <p:nvPr>
            <p:ph type="sldNum" sz="quarter" idx="5"/>
          </p:nvPr>
        </p:nvSpPr>
        <p:spPr/>
        <p:txBody>
          <a:bodyPr/>
          <a:lstStyle/>
          <a:p>
            <a:fld id="{99FBDE6F-E07A-154F-A586-51DE07924615}" type="slidenum">
              <a:rPr lang="en-US" smtClean="0"/>
              <a:t>4</a:t>
            </a:fld>
            <a:endParaRPr lang="en-US"/>
          </a:p>
        </p:txBody>
      </p:sp>
    </p:spTree>
    <p:extLst>
      <p:ext uri="{BB962C8B-B14F-4D97-AF65-F5344CB8AC3E}">
        <p14:creationId xmlns:p14="http://schemas.microsoft.com/office/powerpoint/2010/main" val="1271352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B498B-E0D6-E248-F722-CD5F37CFB2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6503C5-6EEA-F82A-1241-55B6C7CA52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1EB5F-955D-466A-DDF3-12CE7EE3E21B}"/>
              </a:ext>
            </a:extLst>
          </p:cNvPr>
          <p:cNvSpPr>
            <a:spLocks noGrp="1"/>
          </p:cNvSpPr>
          <p:nvPr>
            <p:ph type="body" idx="1"/>
          </p:nvPr>
        </p:nvSpPr>
        <p:spPr/>
        <p:txBody>
          <a:bodyPr/>
          <a:lstStyle/>
          <a:p>
            <a:pPr fontAlgn="base"/>
            <a:r>
              <a:rPr lang="en-US" b="1"/>
              <a:t>Teachers: We invite you to preview this video first – it shows great footage of babies kicking and moving but it also briefly shows a woman's bare stomach.  You know your students best - please decide if you would like to share this with your students or not. </a:t>
            </a:r>
          </a:p>
          <a:p>
            <a:pPr fontAlgn="base"/>
            <a:endParaRPr lang="en-US"/>
          </a:p>
        </p:txBody>
      </p:sp>
      <p:sp>
        <p:nvSpPr>
          <p:cNvPr id="4" name="Slide Number Placeholder 3">
            <a:extLst>
              <a:ext uri="{FF2B5EF4-FFF2-40B4-BE49-F238E27FC236}">
                <a16:creationId xmlns:a16="http://schemas.microsoft.com/office/drawing/2014/main" id="{EEC7462E-B21E-2F7E-3160-679CC3B4598F}"/>
              </a:ext>
            </a:extLst>
          </p:cNvPr>
          <p:cNvSpPr>
            <a:spLocks noGrp="1"/>
          </p:cNvSpPr>
          <p:nvPr>
            <p:ph type="sldNum" sz="quarter" idx="5"/>
          </p:nvPr>
        </p:nvSpPr>
        <p:spPr/>
        <p:txBody>
          <a:bodyPr/>
          <a:lstStyle/>
          <a:p>
            <a:fld id="{99FBDE6F-E07A-154F-A586-51DE07924615}" type="slidenum">
              <a:rPr lang="en-US" smtClean="0"/>
              <a:t>5</a:t>
            </a:fld>
            <a:endParaRPr lang="en-US"/>
          </a:p>
        </p:txBody>
      </p:sp>
    </p:spTree>
    <p:extLst>
      <p:ext uri="{BB962C8B-B14F-4D97-AF65-F5344CB8AC3E}">
        <p14:creationId xmlns:p14="http://schemas.microsoft.com/office/powerpoint/2010/main" val="794101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Calibri"/>
                <a:ea typeface="Calibri"/>
                <a:cs typeface="Calibri"/>
              </a:rPr>
              <a:t>This is a short 1 minute (on a loop) video displaying a pre-born person's foot and toes moving at 32 weeks.  This would be an alternative to the previous video, should you choose not to show it to your class.</a:t>
            </a:r>
          </a:p>
        </p:txBody>
      </p:sp>
      <p:sp>
        <p:nvSpPr>
          <p:cNvPr id="4" name="Slide Number Placeholder 3"/>
          <p:cNvSpPr>
            <a:spLocks noGrp="1"/>
          </p:cNvSpPr>
          <p:nvPr>
            <p:ph type="sldNum" sz="quarter" idx="5"/>
          </p:nvPr>
        </p:nvSpPr>
        <p:spPr/>
        <p:txBody>
          <a:bodyPr/>
          <a:lstStyle/>
          <a:p>
            <a:fld id="{99FBDE6F-E07A-154F-A586-51DE07924615}" type="slidenum">
              <a:rPr lang="en-US" smtClean="0"/>
              <a:t>6</a:t>
            </a:fld>
            <a:endParaRPr lang="en-US"/>
          </a:p>
        </p:txBody>
      </p:sp>
    </p:spTree>
    <p:extLst>
      <p:ext uri="{BB962C8B-B14F-4D97-AF65-F5344CB8AC3E}">
        <p14:creationId xmlns:p14="http://schemas.microsoft.com/office/powerpoint/2010/main" val="42151147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2721E-F617-E3A9-A348-E5B249E92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72C574-9071-DBFD-576A-0878A6ED93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9E878-B932-95CC-A0E7-64455D167CEA}"/>
              </a:ext>
            </a:extLst>
          </p:cNvPr>
          <p:cNvSpPr>
            <a:spLocks noGrp="1"/>
          </p:cNvSpPr>
          <p:nvPr>
            <p:ph type="body" idx="1"/>
          </p:nvPr>
        </p:nvSpPr>
        <p:spPr/>
        <p:txBody>
          <a:bodyPr/>
          <a:lstStyle/>
          <a:p>
            <a:pPr marL="171450" indent="-171450" fontAlgn="base">
              <a:buFont typeface="Arial" panose="020B0604020202020204" pitchFamily="34" charset="0"/>
              <a:buChar char="•"/>
            </a:pPr>
            <a:r>
              <a:rPr lang="en-US" b="1"/>
              <a:t>The pre-born</a:t>
            </a:r>
            <a:r>
              <a:rPr lang="en-US" sz="1200" b="1" i="0" u="none" strike="noStrike" kern="1200">
                <a:solidFill>
                  <a:schemeClr val="tx1"/>
                </a:solidFill>
                <a:effectLst/>
                <a:latin typeface="+mn-lt"/>
                <a:ea typeface="+mn-ea"/>
                <a:cs typeface="+mn-cs"/>
              </a:rPr>
              <a:t> person </a:t>
            </a:r>
            <a:r>
              <a:rPr lang="en-US" b="1"/>
              <a:t>in the womb can smile, grimace, and make faces like this one.</a:t>
            </a:r>
            <a:endParaRPr lang="en-US" sz="1200" b="0" i="0" u="none" strike="noStrike" kern="1200">
              <a:solidFill>
                <a:schemeClr val="tx1"/>
              </a:solidFill>
              <a:effectLst/>
              <a:latin typeface="+mn-lt"/>
            </a:endParaRPr>
          </a:p>
          <a:p>
            <a:pPr marL="171450" indent="-171450">
              <a:buFont typeface="Arial" panose="020B0604020202020204" pitchFamily="34" charset="0"/>
              <a:buChar char="•"/>
            </a:pPr>
            <a:r>
              <a:rPr lang="en-US" b="1"/>
              <a:t>The pre-born person may have good head of hair.</a:t>
            </a:r>
          </a:p>
          <a:p>
            <a:pPr marL="171450" indent="-171450" fontAlgn="base">
              <a:buFont typeface="Arial" panose="020B0604020202020204" pitchFamily="34" charset="0"/>
              <a:buChar char="•"/>
            </a:pPr>
            <a:r>
              <a:rPr lang="en-US" b="1"/>
              <a:t>The red</a:t>
            </a:r>
            <a:r>
              <a:rPr lang="en-US" sz="1200" b="1" i="0" u="none" strike="noStrike" kern="1200">
                <a:solidFill>
                  <a:schemeClr val="tx1"/>
                </a:solidFill>
                <a:effectLst/>
                <a:latin typeface="+mn-lt"/>
                <a:ea typeface="+mn-ea"/>
                <a:cs typeface="+mn-cs"/>
              </a:rPr>
              <a:t> blood cells form in the bone marrow.</a:t>
            </a:r>
            <a:r>
              <a:rPr lang="en-US" sz="1200" b="0" i="0" u="none" strike="noStrike" kern="1200">
                <a:solidFill>
                  <a:schemeClr val="tx1"/>
                </a:solidFill>
                <a:effectLst/>
                <a:latin typeface="+mn-lt"/>
                <a:ea typeface="+mn-ea"/>
                <a:cs typeface="+mn-cs"/>
              </a:rPr>
              <a:t> </a:t>
            </a:r>
            <a:endParaRPr lang="en-US" sz="1200" b="0" i="0" u="none" strike="noStrike" kern="1200">
              <a:solidFill>
                <a:schemeClr val="tx1"/>
              </a:solidFill>
              <a:effectLst/>
              <a:latin typeface="+mn-lt"/>
            </a:endParaRPr>
          </a:p>
          <a:p>
            <a:pPr marL="171450" indent="-171450" fontAlgn="base">
              <a:buFont typeface="Arial" panose="020B0604020202020204" pitchFamily="34" charset="0"/>
              <a:buChar char="•"/>
            </a:pPr>
            <a:r>
              <a:rPr lang="en-US" b="1"/>
              <a:t>The skin</a:t>
            </a:r>
            <a:r>
              <a:rPr lang="en-US" sz="1200" b="1" i="0" u="none" strike="noStrike" kern="1200">
                <a:solidFill>
                  <a:schemeClr val="tx1"/>
                </a:solidFill>
                <a:effectLst/>
                <a:latin typeface="+mn-lt"/>
                <a:ea typeface="+mn-ea"/>
                <a:cs typeface="+mn-cs"/>
              </a:rPr>
              <a:t> is thick and not translucent anymore.</a:t>
            </a:r>
            <a:r>
              <a:rPr lang="en-US" sz="1200" b="0" i="0" u="none" strike="noStrike" kern="1200">
                <a:solidFill>
                  <a:schemeClr val="tx1"/>
                </a:solidFill>
                <a:effectLst/>
                <a:latin typeface="+mn-lt"/>
                <a:ea typeface="+mn-ea"/>
                <a:cs typeface="+mn-cs"/>
              </a:rPr>
              <a:t> </a:t>
            </a:r>
            <a:endParaRPr lang="en-US" sz="1200" b="0" i="0" u="none" strike="noStrike" kern="1200">
              <a:solidFill>
                <a:schemeClr val="tx1"/>
              </a:solidFill>
              <a:effectLst/>
              <a:latin typeface="+mn-lt"/>
            </a:endParaRPr>
          </a:p>
          <a:p>
            <a:pPr marL="171450" indent="-171450" fontAlgn="base">
              <a:buFont typeface="Arial" panose="020B0604020202020204" pitchFamily="34" charset="0"/>
              <a:buChar char="•"/>
            </a:pPr>
            <a:r>
              <a:rPr lang="en-US" sz="1200" b="1" i="0" u="none" strike="noStrike" kern="1200">
                <a:solidFill>
                  <a:schemeClr val="tx1"/>
                </a:solidFill>
                <a:effectLst/>
                <a:latin typeface="+mn-lt"/>
                <a:ea typeface="+mn-ea"/>
                <a:cs typeface="+mn-cs"/>
              </a:rPr>
              <a:t>Other than the brain and lungs – which are still maturing, </a:t>
            </a:r>
            <a:r>
              <a:rPr lang="en-US" b="1"/>
              <a:t>the organs</a:t>
            </a:r>
            <a:r>
              <a:rPr lang="en-US" sz="1200" b="1" i="0" u="none" strike="noStrike" kern="1200">
                <a:solidFill>
                  <a:schemeClr val="tx1"/>
                </a:solidFill>
                <a:effectLst/>
                <a:latin typeface="+mn-lt"/>
                <a:ea typeface="+mn-ea"/>
                <a:cs typeface="+mn-cs"/>
              </a:rPr>
              <a:t> are well formed and ready for birth.</a:t>
            </a:r>
            <a:r>
              <a:rPr lang="en-US" sz="1200" b="0" i="0" u="none" strike="noStrike" kern="1200">
                <a:solidFill>
                  <a:schemeClr val="tx1"/>
                </a:solidFill>
                <a:effectLst/>
                <a:latin typeface="+mn-lt"/>
                <a:ea typeface="+mn-ea"/>
                <a:cs typeface="+mn-cs"/>
              </a:rPr>
              <a:t> </a:t>
            </a:r>
            <a:endParaRPr lang="en-US" sz="1200" b="0" i="0" u="none" strike="noStrike" kern="1200">
              <a:solidFill>
                <a:schemeClr val="tx1"/>
              </a:solidFill>
              <a:effectLst/>
              <a:latin typeface="+mn-lt"/>
            </a:endParaRPr>
          </a:p>
          <a:p>
            <a:pPr marL="171450" indent="-171450" fontAlgn="base">
              <a:buFont typeface="Arial" panose="020B0604020202020204" pitchFamily="34" charset="0"/>
              <a:buChar char="•"/>
            </a:pPr>
            <a:r>
              <a:rPr lang="en-US" sz="1200" b="1" i="0" u="none" strike="noStrike" kern="1200">
                <a:solidFill>
                  <a:schemeClr val="tx1"/>
                </a:solidFill>
                <a:effectLst/>
                <a:latin typeface="+mn-lt"/>
                <a:ea typeface="+mn-ea"/>
                <a:cs typeface="+mn-cs"/>
              </a:rPr>
              <a:t>At the end of month 8, the pre-born person is now about 17-18 inches long and weighs as much as 5 pounds.</a:t>
            </a:r>
            <a:r>
              <a:rPr lang="en-US" b="1"/>
              <a:t> Tucked tightly in the womb, not stretched out, the baby would be the size of a cantaloupe.</a:t>
            </a:r>
            <a:endParaRPr lang="en-US" sz="1200" b="1" i="0" u="none" strike="noStrike"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2243AA96-856C-DC31-311F-D16D6F1699D6}"/>
              </a:ext>
            </a:extLst>
          </p:cNvPr>
          <p:cNvSpPr>
            <a:spLocks noGrp="1"/>
          </p:cNvSpPr>
          <p:nvPr>
            <p:ph type="sldNum" sz="quarter" idx="5"/>
          </p:nvPr>
        </p:nvSpPr>
        <p:spPr/>
        <p:txBody>
          <a:bodyPr/>
          <a:lstStyle/>
          <a:p>
            <a:fld id="{99FBDE6F-E07A-154F-A586-51DE07924615}" type="slidenum">
              <a:rPr lang="en-US" smtClean="0"/>
              <a:t>7</a:t>
            </a:fld>
            <a:endParaRPr lang="en-US"/>
          </a:p>
        </p:txBody>
      </p:sp>
    </p:spTree>
    <p:extLst>
      <p:ext uri="{BB962C8B-B14F-4D97-AF65-F5344CB8AC3E}">
        <p14:creationId xmlns:p14="http://schemas.microsoft.com/office/powerpoint/2010/main" val="3419964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FB0EC-F55F-AE22-FB77-84EE60FD27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77BDB-6B86-E479-09F2-9F940D96FB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9E8C6-BA39-1D7E-2589-F98450048AEF}"/>
              </a:ext>
            </a:extLst>
          </p:cNvPr>
          <p:cNvSpPr>
            <a:spLocks noGrp="1"/>
          </p:cNvSpPr>
          <p:nvPr>
            <p:ph type="body" idx="1"/>
          </p:nvPr>
        </p:nvSpPr>
        <p:spPr/>
        <p:txBody>
          <a:bodyPr/>
          <a:lstStyle/>
          <a:p>
            <a:pPr marL="171450" indent="-171450" fontAlgn="base">
              <a:buFont typeface="Arial" panose="020B0604020202020204" pitchFamily="34" charset="0"/>
              <a:buChar char="•"/>
            </a:pPr>
            <a:r>
              <a:rPr lang="en-US" b="1"/>
              <a:t>This is a short clip of a 4D ultrasound of a pre-born person smiling slightly in the womb.</a:t>
            </a:r>
            <a:endParaRPr lang="en-US" sz="1200" b="1" i="0" u="none" strike="noStrike" kern="1200">
              <a:solidFill>
                <a:schemeClr val="tx1"/>
              </a:solidFill>
              <a:effectLst/>
              <a:latin typeface="+mn-lt"/>
            </a:endParaRPr>
          </a:p>
        </p:txBody>
      </p:sp>
      <p:sp>
        <p:nvSpPr>
          <p:cNvPr id="4" name="Slide Number Placeholder 3">
            <a:extLst>
              <a:ext uri="{FF2B5EF4-FFF2-40B4-BE49-F238E27FC236}">
                <a16:creationId xmlns:a16="http://schemas.microsoft.com/office/drawing/2014/main" id="{AEE60D01-B769-FF5E-6099-43B0A4635E5D}"/>
              </a:ext>
            </a:extLst>
          </p:cNvPr>
          <p:cNvSpPr>
            <a:spLocks noGrp="1"/>
          </p:cNvSpPr>
          <p:nvPr>
            <p:ph type="sldNum" sz="quarter" idx="5"/>
          </p:nvPr>
        </p:nvSpPr>
        <p:spPr/>
        <p:txBody>
          <a:bodyPr/>
          <a:lstStyle/>
          <a:p>
            <a:fld id="{99FBDE6F-E07A-154F-A586-51DE07924615}" type="slidenum">
              <a:rPr lang="en-US" smtClean="0"/>
              <a:t>8</a:t>
            </a:fld>
            <a:endParaRPr lang="en-US"/>
          </a:p>
        </p:txBody>
      </p:sp>
    </p:spTree>
    <p:extLst>
      <p:ext uri="{BB962C8B-B14F-4D97-AF65-F5344CB8AC3E}">
        <p14:creationId xmlns:p14="http://schemas.microsoft.com/office/powerpoint/2010/main" val="34943274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Teachers:</a:t>
            </a:r>
          </a:p>
          <a:p>
            <a:r>
              <a:rPr lang="en-US" dirty="0">
                <a:latin typeface="Calibri"/>
                <a:ea typeface="Calibri"/>
                <a:cs typeface="Calibri"/>
              </a:rPr>
              <a:t>Please refer to the teaching manual for discussion questio</a:t>
            </a:r>
            <a:r>
              <a:rPr lang="en-US">
                <a:latin typeface="Calibri"/>
                <a:ea typeface="Calibri"/>
                <a:cs typeface="Calibri"/>
              </a:rPr>
              <a:t>ns.</a:t>
            </a:r>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99FBDE6F-E07A-154F-A586-51DE07924615}" type="slidenum">
              <a:rPr lang="en-US" smtClean="0"/>
              <a:t>9</a:t>
            </a:fld>
            <a:endParaRPr lang="en-US"/>
          </a:p>
        </p:txBody>
      </p:sp>
    </p:spTree>
    <p:extLst>
      <p:ext uri="{BB962C8B-B14F-4D97-AF65-F5344CB8AC3E}">
        <p14:creationId xmlns:p14="http://schemas.microsoft.com/office/powerpoint/2010/main" val="4060582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A2714-B51B-3250-D384-97489D7A36D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448EF1-4FAD-6F1C-580F-4279155B53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16309-2E51-D0EE-6F22-8FC94F86ECA6}"/>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910D531-8E9F-E1F8-9F1B-47A14D6CC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517D1-FD3E-E295-86A1-3A229FB84CAC}"/>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968448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7049E-AC87-DDCA-8262-51F6343733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1803B-A54E-51E7-3752-02133DD5E1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7E601A-536F-8BCC-DBAB-DB3ACB3CA47A}"/>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92D54D0-318D-3553-49A9-A4C85B2D9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86A977-6C5C-B19A-3BD4-18E561F994D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67935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A6C3CC-AA78-98C2-F0A1-5837A90E22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A2F6C32-F228-1A90-D17D-7100838D1B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296113-E867-AD65-2605-770A64D744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283FE5F0-D0D2-6960-E52B-0F921ADA16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1307A-00AE-81E7-A25D-2A2A66A13471}"/>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246005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DCA313-8998-A018-5173-49D85F0B86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098DD6-76F5-C736-CD4C-3A4ACA5CC3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315D64-0E98-E7F4-CD6B-27AA276ADA6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A9F1C0F7-1595-8341-9D96-85DFCC6635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8A43A3-8CEF-6E61-2A98-CCB17BAD82F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609317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31E91-5A30-758B-712F-A993C9CC56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5DE698-B925-1CB5-1494-60295AEB66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8401A6-F20D-5C6D-9492-28BF8F1D7CF8}"/>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1EFB413A-26E0-909C-4405-3B35BD66F0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DA23B1-2EB4-C38C-B2AC-8AC90EDE5696}"/>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517509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949ED-F4CB-4BFD-6F57-2667C760FC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64E231-94A8-8376-D44D-865FF1D889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A975DC-EB89-6029-A176-FD51619640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1354F8-4BA7-43BD-D7D7-7080568D717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DB407102-4B89-2790-5A8E-FDEA172F31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8F242-6900-86B0-B4D8-6AE840FFC250}"/>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753809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F3229-9436-3CF5-0F5F-64A30B78D43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AC735F-62E9-D54A-0272-A25BDC3AEE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E6E62C-49C2-1452-3743-C1445A8B21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1BD136-F962-980E-1242-2524013A30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8AEEF6-514C-6267-8C79-611F23EFF69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8710BC-5E97-73B5-6168-ED4BE1A48387}"/>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8" name="Footer Placeholder 7">
            <a:extLst>
              <a:ext uri="{FF2B5EF4-FFF2-40B4-BE49-F238E27FC236}">
                <a16:creationId xmlns:a16="http://schemas.microsoft.com/office/drawing/2014/main" id="{5CB17DFF-9D0B-9899-76F3-FE0034C3C7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F7F856-B8CE-72E4-A361-28F212385A9A}"/>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342968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F776-ECD9-4185-42EE-65C3316B07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6E18D5-DA4D-26E9-1A0E-488F3E56FCC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4" name="Footer Placeholder 3">
            <a:extLst>
              <a:ext uri="{FF2B5EF4-FFF2-40B4-BE49-F238E27FC236}">
                <a16:creationId xmlns:a16="http://schemas.microsoft.com/office/drawing/2014/main" id="{9001EA29-AA1E-E0D1-20DA-D3361D9983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FD6610-F439-64F9-827E-C93A23E0ED52}"/>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4203489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56FF7D-3926-1650-9EB2-2BF615F2269C}"/>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3" name="Footer Placeholder 2">
            <a:extLst>
              <a:ext uri="{FF2B5EF4-FFF2-40B4-BE49-F238E27FC236}">
                <a16:creationId xmlns:a16="http://schemas.microsoft.com/office/drawing/2014/main" id="{6511AB48-6945-33D1-58AA-2DF6CFBE8E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0335A2B-20B9-1EFE-34B8-C931B1456513}"/>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839468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F82DA-6473-123B-1841-58FFAEAC95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3B559A-C2D4-E716-67E7-ABD4CF4382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0D4EB3-6D09-992C-DACA-0A83724C78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D10571-2E9F-E2A0-E2EE-31081B698EBF}"/>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8467A5BE-F85D-D30E-1FE2-9AFEC6FF9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A1495A-0A33-7416-FFB6-D453EADF479E}"/>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265987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C41B-DD01-C2C4-C9F5-32790A5069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D305DE6-3F6E-43DD-3C42-DE65B14DEB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D9CA008-7DE5-9D46-5127-9EE4FE5F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7F1009-2B7E-96F3-3FB6-41538C798A5D}"/>
              </a:ext>
            </a:extLst>
          </p:cNvPr>
          <p:cNvSpPr>
            <a:spLocks noGrp="1"/>
          </p:cNvSpPr>
          <p:nvPr>
            <p:ph type="dt" sz="half" idx="10"/>
          </p:nvPr>
        </p:nvSpPr>
        <p:spPr/>
        <p:txBody>
          <a:bodyPr/>
          <a:lstStyle/>
          <a:p>
            <a:fld id="{ABE5326F-F1DA-A145-B698-ECD7C397B04F}" type="datetimeFigureOut">
              <a:rPr lang="en-US" smtClean="0"/>
              <a:t>7/27/2026</a:t>
            </a:fld>
            <a:endParaRPr lang="en-US"/>
          </a:p>
        </p:txBody>
      </p:sp>
      <p:sp>
        <p:nvSpPr>
          <p:cNvPr id="6" name="Footer Placeholder 5">
            <a:extLst>
              <a:ext uri="{FF2B5EF4-FFF2-40B4-BE49-F238E27FC236}">
                <a16:creationId xmlns:a16="http://schemas.microsoft.com/office/drawing/2014/main" id="{E3B7B405-3759-9456-F34E-5B98852DA0F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E8D456-574C-096A-1C04-70173F39D7BB}"/>
              </a:ext>
            </a:extLst>
          </p:cNvPr>
          <p:cNvSpPr>
            <a:spLocks noGrp="1"/>
          </p:cNvSpPr>
          <p:nvPr>
            <p:ph type="sldNum" sz="quarter" idx="12"/>
          </p:nvPr>
        </p:nvSpPr>
        <p:spPr/>
        <p:txBody>
          <a:bodyPr/>
          <a:lstStyle/>
          <a:p>
            <a:fld id="{F8F7A5EB-53D0-0045-9CEA-05AA743BF675}" type="slidenum">
              <a:rPr lang="en-US" smtClean="0"/>
              <a:t>‹#›</a:t>
            </a:fld>
            <a:endParaRPr lang="en-US"/>
          </a:p>
        </p:txBody>
      </p:sp>
    </p:spTree>
    <p:extLst>
      <p:ext uri="{BB962C8B-B14F-4D97-AF65-F5344CB8AC3E}">
        <p14:creationId xmlns:p14="http://schemas.microsoft.com/office/powerpoint/2010/main" val="137779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B5ED58-A5EC-1271-5ECE-7E3466BA83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D0396C-9604-E903-FE08-C9E0A33BC4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858DBD-A99D-132A-6ACF-20570DCFD0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E5326F-F1DA-A145-B698-ECD7C397B04F}" type="datetimeFigureOut">
              <a:rPr lang="en-US" smtClean="0"/>
              <a:t>7/27/2026</a:t>
            </a:fld>
            <a:endParaRPr lang="en-US"/>
          </a:p>
        </p:txBody>
      </p:sp>
      <p:sp>
        <p:nvSpPr>
          <p:cNvPr id="5" name="Footer Placeholder 4">
            <a:extLst>
              <a:ext uri="{FF2B5EF4-FFF2-40B4-BE49-F238E27FC236}">
                <a16:creationId xmlns:a16="http://schemas.microsoft.com/office/drawing/2014/main" id="{77D3527E-547B-3CA3-4FA2-E3877CF07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D51421A-72B5-90CC-7322-A71CF0D684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7A5EB-53D0-0045-9CEA-05AA743BF675}" type="slidenum">
              <a:rPr lang="en-US" smtClean="0"/>
              <a:t>‹#›</a:t>
            </a:fld>
            <a:endParaRPr lang="en-US"/>
          </a:p>
        </p:txBody>
      </p:sp>
    </p:spTree>
    <p:extLst>
      <p:ext uri="{BB962C8B-B14F-4D97-AF65-F5344CB8AC3E}">
        <p14:creationId xmlns:p14="http://schemas.microsoft.com/office/powerpoint/2010/main" val="3302519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my.clevelandclinic.org/health/articles/7247-fetal-development-stages-of-growth" TargetMode="External"/><Relationship Id="rId7" Type="http://schemas.openxmlformats.org/officeDocument/2006/relationships/hyperlink" Target="https://www.tiktok.com/@babyultrasound/video/7316433864879263022"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facebook.com/SeekerMedia/videos/10155720084678387/" TargetMode="External"/><Relationship Id="rId5" Type="http://schemas.openxmlformats.org/officeDocument/2006/relationships/hyperlink" Target="https://www.mayoclinic.org/healthy-lifestyle/pregnancy-week-by-week/basics/healthy-pregnancy/hlv-20049471" TargetMode="External"/><Relationship Id="rId4" Type="http://schemas.openxmlformats.org/officeDocument/2006/relationships/hyperlink" Target="https://www.facebook.com/reel/1632071181572879"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ov"/><Relationship Id="rId1" Type="http://schemas.microsoft.com/office/2007/relationships/media" Target="../media/media2.mov"/><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ov"/><Relationship Id="rId1" Type="http://schemas.microsoft.com/office/2007/relationships/media" Target="../media/media4.mov"/><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3CF9-3963-D424-BCFE-EF83D6DC8FF0}"/>
              </a:ext>
            </a:extLst>
          </p:cNvPr>
          <p:cNvSpPr>
            <a:spLocks noGrp="1"/>
          </p:cNvSpPr>
          <p:nvPr>
            <p:ph type="ctrTitle"/>
          </p:nvPr>
        </p:nvSpPr>
        <p:spPr/>
        <p:txBody>
          <a:bodyPr/>
          <a:lstStyle/>
          <a:p>
            <a:r>
              <a:rPr lang="en-US">
                <a:latin typeface="Bell MT" panose="02020503060305020303" pitchFamily="18" charset="77"/>
                <a:cs typeface="Biome" panose="020B0503030204020804" pitchFamily="34" charset="0"/>
              </a:rPr>
              <a:t>Month 8</a:t>
            </a:r>
          </a:p>
        </p:txBody>
      </p:sp>
      <p:sp>
        <p:nvSpPr>
          <p:cNvPr id="3" name="Subtitle 2">
            <a:extLst>
              <a:ext uri="{FF2B5EF4-FFF2-40B4-BE49-F238E27FC236}">
                <a16:creationId xmlns:a16="http://schemas.microsoft.com/office/drawing/2014/main" id="{7E0E9904-3F3B-CCE8-7C2C-3C499A90A675}"/>
              </a:ext>
            </a:extLst>
          </p:cNvPr>
          <p:cNvSpPr>
            <a:spLocks noGrp="1"/>
          </p:cNvSpPr>
          <p:nvPr>
            <p:ph type="subTitle" idx="1"/>
          </p:nvPr>
        </p:nvSpPr>
        <p:spPr/>
        <p:txBody>
          <a:bodyPr/>
          <a:lstStyle/>
          <a:p>
            <a:r>
              <a:rPr lang="en-US">
                <a:latin typeface="Bell MT" panose="02020503060305020303" pitchFamily="18" charset="77"/>
                <a:cs typeface="Biome" panose="020B0503030204020804" pitchFamily="34" charset="0"/>
              </a:rPr>
              <a:t>Weeks 27-30 after Conception</a:t>
            </a:r>
          </a:p>
        </p:txBody>
      </p:sp>
      <p:pic>
        <p:nvPicPr>
          <p:cNvPr id="5" name="Picture 4">
            <a:extLst>
              <a:ext uri="{FF2B5EF4-FFF2-40B4-BE49-F238E27FC236}">
                <a16:creationId xmlns:a16="http://schemas.microsoft.com/office/drawing/2014/main" id="{C337E464-6CFD-B751-C871-7675220E3242}"/>
              </a:ext>
            </a:extLst>
          </p:cNvPr>
          <p:cNvPicPr>
            <a:picLocks noChangeAspect="1"/>
          </p:cNvPicPr>
          <p:nvPr/>
        </p:nvPicPr>
        <p:blipFill>
          <a:blip r:embed="rId3"/>
          <a:stretch>
            <a:fillRect/>
          </a:stretch>
        </p:blipFill>
        <p:spPr>
          <a:xfrm>
            <a:off x="2525327" y="4611252"/>
            <a:ext cx="3570673" cy="2248770"/>
          </a:xfrm>
          <a:prstGeom prst="rect">
            <a:avLst/>
          </a:prstGeom>
        </p:spPr>
      </p:pic>
      <p:pic>
        <p:nvPicPr>
          <p:cNvPr id="7" name="Picture 6" descr="Blue text on a black background&#10;&#10;AI-generated content may be incorrect.">
            <a:extLst>
              <a:ext uri="{FF2B5EF4-FFF2-40B4-BE49-F238E27FC236}">
                <a16:creationId xmlns:a16="http://schemas.microsoft.com/office/drawing/2014/main" id="{DE0AE943-DCF5-E610-3646-C22F20AAAE7D}"/>
              </a:ext>
            </a:extLst>
          </p:cNvPr>
          <p:cNvPicPr>
            <a:picLocks noChangeAspect="1"/>
          </p:cNvPicPr>
          <p:nvPr/>
        </p:nvPicPr>
        <p:blipFill>
          <a:blip r:embed="rId4"/>
          <a:stretch>
            <a:fillRect/>
          </a:stretch>
        </p:blipFill>
        <p:spPr>
          <a:xfrm>
            <a:off x="6387342" y="5573519"/>
            <a:ext cx="2917295" cy="596083"/>
          </a:xfrm>
          <a:prstGeom prst="rect">
            <a:avLst/>
          </a:prstGeom>
        </p:spPr>
      </p:pic>
    </p:spTree>
    <p:extLst>
      <p:ext uri="{BB962C8B-B14F-4D97-AF65-F5344CB8AC3E}">
        <p14:creationId xmlns:p14="http://schemas.microsoft.com/office/powerpoint/2010/main" val="1847103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996BC02-C6CF-AC64-7F12-20D38E282D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CD4205-377A-EE77-EAFB-28AE2A9CFB28}"/>
              </a:ext>
            </a:extLst>
          </p:cNvPr>
          <p:cNvSpPr>
            <a:spLocks noGrp="1"/>
          </p:cNvSpPr>
          <p:nvPr>
            <p:ph type="title"/>
          </p:nvPr>
        </p:nvSpPr>
        <p:spPr>
          <a:xfrm>
            <a:off x="476442" y="551392"/>
            <a:ext cx="10868891" cy="335519"/>
          </a:xfrm>
        </p:spPr>
        <p:txBody>
          <a:bodyPr>
            <a:normAutofit fontScale="90000"/>
          </a:bodyPr>
          <a:lstStyle/>
          <a:p>
            <a:r>
              <a:rPr lang="en-US">
                <a:latin typeface="Bell MT" panose="02020503060305020303" pitchFamily="18" charset="77"/>
                <a:cs typeface="Biome" panose="020B0604020202020204" pitchFamily="34" charset="0"/>
              </a:rPr>
              <a:t>Resources</a:t>
            </a:r>
          </a:p>
        </p:txBody>
      </p:sp>
      <p:sp>
        <p:nvSpPr>
          <p:cNvPr id="4" name="Content Placeholder 3">
            <a:extLst>
              <a:ext uri="{FF2B5EF4-FFF2-40B4-BE49-F238E27FC236}">
                <a16:creationId xmlns:a16="http://schemas.microsoft.com/office/drawing/2014/main" id="{8E9DF1F4-4F48-42F6-97F3-9125F19BA5C5}"/>
              </a:ext>
            </a:extLst>
          </p:cNvPr>
          <p:cNvSpPr>
            <a:spLocks noGrp="1"/>
          </p:cNvSpPr>
          <p:nvPr>
            <p:ph idx="1"/>
          </p:nvPr>
        </p:nvSpPr>
        <p:spPr>
          <a:xfrm>
            <a:off x="381002" y="1052341"/>
            <a:ext cx="10667998" cy="5416359"/>
          </a:xfrm>
        </p:spPr>
        <p:txBody>
          <a:bodyPr vert="horz" lIns="91440" tIns="45720" rIns="91440" bIns="45720" rtlCol="0" anchor="t">
            <a:normAutofit fontScale="77500" lnSpcReduction="20000"/>
          </a:bodyPr>
          <a:lstStyle/>
          <a:p>
            <a:pPr fontAlgn="base"/>
            <a:r>
              <a:rPr lang="en-US">
                <a:latin typeface="Bell MT"/>
              </a:rPr>
              <a:t>Cleveland Clinic, Retrieved: June, 2025,   </a:t>
            </a:r>
            <a:r>
              <a:rPr lang="en-US" u="sng" dirty="0">
                <a:latin typeface="Bell MT"/>
                <a:hlinkClick r:id="rId3">
                  <a:extLst>
                    <a:ext uri="{A12FA001-AC4F-418D-AE19-62706E023703}">
                      <ahyp:hlinkClr xmlns:ahyp="http://schemas.microsoft.com/office/drawing/2018/hyperlinkcolor" val="tx"/>
                    </a:ext>
                  </a:extLst>
                </a:hlinkClick>
              </a:rPr>
              <a:t>https://my.clevelandclinic.org/health/articles/7247-fetal-development-stages-of-growth</a:t>
            </a:r>
            <a:r>
              <a:rPr lang="en-US">
                <a:latin typeface="Bell MT"/>
              </a:rPr>
              <a:t>  </a:t>
            </a:r>
            <a:endParaRPr lang="en-US" dirty="0">
              <a:latin typeface="Bell MT"/>
            </a:endParaRPr>
          </a:p>
          <a:p>
            <a:pPr fontAlgn="base"/>
            <a:r>
              <a:rPr lang="en-US" sz="2600">
                <a:latin typeface="Bell MT"/>
                <a:ea typeface="+mn-lt"/>
                <a:cs typeface="+mn-lt"/>
              </a:rPr>
              <a:t>•</a:t>
            </a:r>
            <a:r>
              <a:rPr lang="en-US" sz="2600">
                <a:latin typeface="Bell MT"/>
              </a:rPr>
              <a:t>Video: 31 weeks (LMP) [29 Weeks from Conception]. 4D Ultrasound Lady. Facebook. </a:t>
            </a:r>
            <a:r>
              <a:rPr lang="en-US" sz="2600" u="sng" dirty="0">
                <a:latin typeface="Bell MT"/>
                <a:hlinkClick r:id="rId4">
                  <a:extLst>
                    <a:ext uri="{A12FA001-AC4F-418D-AE19-62706E023703}">
                      <ahyp:hlinkClr xmlns:ahyp="http://schemas.microsoft.com/office/drawing/2018/hyperlinkcolor" val="tx"/>
                    </a:ext>
                  </a:extLst>
                </a:hlinkClick>
              </a:rPr>
              <a:t>https://www.facebook.com/reel/1632071181572879</a:t>
            </a:r>
            <a:endParaRPr lang="en-US" sz="2600" u="sng">
              <a:latin typeface="Bell MT"/>
              <a:hlinkClick r:id="rId4">
                <a:extLst>
                  <a:ext uri="{A12FA001-AC4F-418D-AE19-62706E023703}">
                    <ahyp:hlinkClr xmlns:ahyp="http://schemas.microsoft.com/office/drawing/2018/hyperlinkcolor" val="tx"/>
                  </a:ext>
                </a:extLst>
              </a:hlinkClick>
            </a:endParaRPr>
          </a:p>
          <a:p>
            <a:pPr fontAlgn="base"/>
            <a:r>
              <a:rPr lang="en-US">
                <a:latin typeface="Bell MT"/>
              </a:rPr>
              <a:t>Mayo Clinic, Mayo Clinic Staff (Butler </a:t>
            </a:r>
            <a:r>
              <a:rPr lang="en-US" err="1">
                <a:latin typeface="Bell MT"/>
              </a:rPr>
              <a:t>Tobah</a:t>
            </a:r>
            <a:r>
              <a:rPr lang="en-US">
                <a:latin typeface="Bell MT"/>
              </a:rPr>
              <a:t>, Y., M.D., Marnach, M. M.D., &amp; Wick, M., M.D., </a:t>
            </a:r>
            <a:r>
              <a:rPr lang="en-US" err="1">
                <a:latin typeface="Bell MT"/>
              </a:rPr>
              <a:t>P.h.D.</a:t>
            </a:r>
            <a:r>
              <a:rPr lang="en-US">
                <a:latin typeface="Bell MT"/>
              </a:rPr>
              <a:t>), Healthy Lifestyle: Pregnancy Week by Week (n.d.), Retrieved August 20, 2020 from </a:t>
            </a:r>
            <a:r>
              <a:rPr lang="en-US" u="sng" dirty="0">
                <a:latin typeface="Bell MT"/>
                <a:hlinkClick r:id="rId5">
                  <a:extLst>
                    <a:ext uri="{A12FA001-AC4F-418D-AE19-62706E023703}">
                      <ahyp:hlinkClr xmlns:ahyp="http://schemas.microsoft.com/office/drawing/2018/hyperlinkcolor" val="tx"/>
                    </a:ext>
                  </a:extLst>
                </a:hlinkClick>
              </a:rPr>
              <a:t>https://www.mayoclinic.org/healthy-lifestyle/pregnancy-week-by-week/basics/healthy-pregnancy/hlv-20049471</a:t>
            </a:r>
            <a:r>
              <a:rPr lang="en-US" dirty="0">
                <a:latin typeface="Bell MT"/>
              </a:rPr>
              <a:t> </a:t>
            </a:r>
          </a:p>
          <a:p>
            <a:pPr fontAlgn="base"/>
            <a:r>
              <a:rPr lang="en-US">
                <a:latin typeface="Bell MT"/>
              </a:rPr>
              <a:t> Photo Source: 30-week-old LMP ultrasound, American Institute of Ultrasound in Medicine, </a:t>
            </a:r>
            <a:r>
              <a:rPr lang="en-US" err="1">
                <a:latin typeface="Bell MT"/>
              </a:rPr>
              <a:t>AIUM.org</a:t>
            </a:r>
            <a:r>
              <a:rPr lang="en-US" dirty="0">
                <a:latin typeface="Bell MT"/>
              </a:rPr>
              <a:t> </a:t>
            </a:r>
          </a:p>
          <a:p>
            <a:pPr fontAlgn="base"/>
            <a:r>
              <a:rPr lang="en-US">
                <a:latin typeface="Bell MT"/>
              </a:rPr>
              <a:t>Photo Source: 32-week-old LMP ultrasound of foot, American Institute of Ultrasound in Medicine, </a:t>
            </a:r>
            <a:r>
              <a:rPr lang="en-US" err="1">
                <a:latin typeface="Bell MT"/>
              </a:rPr>
              <a:t>AIUM.org</a:t>
            </a:r>
            <a:r>
              <a:rPr lang="en-US" dirty="0">
                <a:latin typeface="Bell MT"/>
              </a:rPr>
              <a:t> </a:t>
            </a:r>
          </a:p>
          <a:p>
            <a:r>
              <a:rPr lang="en-US">
                <a:latin typeface="Bell MT"/>
                <a:ea typeface="+mn-lt"/>
                <a:cs typeface="+mn-lt"/>
              </a:rPr>
              <a:t>“Why Do Babies Kick in the Womb?” </a:t>
            </a:r>
            <a:r>
              <a:rPr lang="en-US" i="1">
                <a:latin typeface="Bell MT"/>
                <a:ea typeface="+mn-lt"/>
                <a:cs typeface="+mn-lt"/>
              </a:rPr>
              <a:t>Facebook</a:t>
            </a:r>
            <a:r>
              <a:rPr lang="en-US">
                <a:latin typeface="Bell MT"/>
                <a:ea typeface="+mn-lt"/>
                <a:cs typeface="+mn-lt"/>
              </a:rPr>
              <a:t>, uploaded by Seeker, </a:t>
            </a:r>
            <a:r>
              <a:rPr lang="en-US" dirty="0">
                <a:latin typeface="Bell MT"/>
                <a:ea typeface="+mn-lt"/>
                <a:cs typeface="+mn-lt"/>
                <a:hlinkClick r:id="rId6">
                  <a:extLst>
                    <a:ext uri="{A12FA001-AC4F-418D-AE19-62706E023703}">
                      <ahyp:hlinkClr xmlns:ahyp="http://schemas.microsoft.com/office/drawing/2018/hyperlinkcolor" val="tx"/>
                    </a:ext>
                  </a:extLst>
                </a:hlinkClick>
              </a:rPr>
              <a:t>https://www.facebook.com/SeekerMedia/videos/10155720084678387/</a:t>
            </a:r>
            <a:endParaRPr lang="en-US" dirty="0">
              <a:latin typeface="Bell MT"/>
              <a:hlinkClick r:id="rId6">
                <a:extLst>
                  <a:ext uri="{A12FA001-AC4F-418D-AE19-62706E023703}">
                    <ahyp:hlinkClr xmlns:ahyp="http://schemas.microsoft.com/office/drawing/2018/hyperlinkcolor" val="tx"/>
                  </a:ext>
                </a:extLst>
              </a:hlinkClick>
            </a:endParaRPr>
          </a:p>
          <a:p>
            <a:r>
              <a:rPr lang="en-US">
                <a:latin typeface="Bell MT"/>
                <a:ea typeface="+mn-lt"/>
                <a:cs typeface="+mn-lt"/>
              </a:rPr>
              <a:t>Baby Ultrasound. (2023, December 23). </a:t>
            </a:r>
            <a:r>
              <a:rPr lang="en-US" i="1">
                <a:latin typeface="Bell MT"/>
                <a:ea typeface="+mn-lt"/>
                <a:cs typeface="+mn-lt"/>
              </a:rPr>
              <a:t>Baby curling the toes</a:t>
            </a:r>
            <a:r>
              <a:rPr lang="en-US">
                <a:latin typeface="Bell MT"/>
                <a:ea typeface="+mn-lt"/>
                <a:cs typeface="+mn-lt"/>
              </a:rPr>
              <a:t> [Video]. TikTok. </a:t>
            </a:r>
            <a:r>
              <a:rPr lang="en-US" dirty="0">
                <a:latin typeface="Bell MT"/>
                <a:ea typeface="+mn-lt"/>
                <a:cs typeface="+mn-lt"/>
                <a:hlinkClick r:id="rId7">
                  <a:extLst>
                    <a:ext uri="{A12FA001-AC4F-418D-AE19-62706E023703}">
                      <ahyp:hlinkClr xmlns:ahyp="http://schemas.microsoft.com/office/drawing/2018/hyperlinkcolor" val="tx"/>
                    </a:ext>
                  </a:extLst>
                </a:hlinkClick>
              </a:rPr>
              <a:t>https://www.tiktok.com/@babyultrasound/video/7316433864879263022</a:t>
            </a:r>
            <a:endParaRPr lang="en-US" dirty="0">
              <a:latin typeface="Bell MT"/>
              <a:hlinkClick r:id="rId7">
                <a:extLst>
                  <a:ext uri="{A12FA001-AC4F-418D-AE19-62706E023703}">
                    <ahyp:hlinkClr xmlns:ahyp="http://schemas.microsoft.com/office/drawing/2018/hyperlinkcolor" val="tx"/>
                  </a:ext>
                </a:extLst>
              </a:hlinkClick>
            </a:endParaRPr>
          </a:p>
          <a:p>
            <a:endParaRPr lang="en-US" dirty="0">
              <a:latin typeface="Bell MT"/>
            </a:endParaRPr>
          </a:p>
          <a:p>
            <a:pPr marL="0" indent="0" fontAlgn="base">
              <a:buNone/>
            </a:pPr>
            <a:endParaRPr lang="en-US" dirty="0">
              <a:latin typeface="Bell MT"/>
            </a:endParaRPr>
          </a:p>
        </p:txBody>
      </p:sp>
      <p:pic>
        <p:nvPicPr>
          <p:cNvPr id="3" name="Picture 2" descr="A heart with a cross and yellow rays&#10;&#10;AI-generated content may be incorrect.">
            <a:extLst>
              <a:ext uri="{FF2B5EF4-FFF2-40B4-BE49-F238E27FC236}">
                <a16:creationId xmlns:a16="http://schemas.microsoft.com/office/drawing/2014/main" id="{00ACE153-CE92-7CDF-70DB-CE0E67525C4C}"/>
              </a:ext>
            </a:extLst>
          </p:cNvPr>
          <p:cNvPicPr>
            <a:picLocks noChangeAspect="1"/>
          </p:cNvPicPr>
          <p:nvPr/>
        </p:nvPicPr>
        <p:blipFill>
          <a:blip r:embed="rId8"/>
          <a:stretch>
            <a:fillRect/>
          </a:stretch>
        </p:blipFill>
        <p:spPr>
          <a:xfrm>
            <a:off x="10931769" y="5627076"/>
            <a:ext cx="832339" cy="832339"/>
          </a:xfrm>
          <a:prstGeom prst="rect">
            <a:avLst/>
          </a:prstGeom>
        </p:spPr>
      </p:pic>
    </p:spTree>
    <p:extLst>
      <p:ext uri="{BB962C8B-B14F-4D97-AF65-F5344CB8AC3E}">
        <p14:creationId xmlns:p14="http://schemas.microsoft.com/office/powerpoint/2010/main" val="126984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8DE306A-7AA6-3A2C-5597-3E4F11402959}"/>
            </a:ext>
          </a:extLst>
        </p:cNvPr>
        <p:cNvGrpSpPr/>
        <p:nvPr/>
      </p:nvGrpSpPr>
      <p:grpSpPr>
        <a:xfrm>
          <a:off x="0" y="0"/>
          <a:ext cx="0" cy="0"/>
          <a:chOff x="0" y="0"/>
          <a:chExt cx="0" cy="0"/>
        </a:xfrm>
      </p:grpSpPr>
      <p:pic>
        <p:nvPicPr>
          <p:cNvPr id="4" name="Picture 3" descr="A screenshot of a computer screen&#10;&#10;AI-generated content may be incorrect.">
            <a:extLst>
              <a:ext uri="{FF2B5EF4-FFF2-40B4-BE49-F238E27FC236}">
                <a16:creationId xmlns:a16="http://schemas.microsoft.com/office/drawing/2014/main" id="{B8155354-7324-DF3E-C044-78D93A25861A}"/>
              </a:ext>
            </a:extLst>
          </p:cNvPr>
          <p:cNvPicPr>
            <a:picLocks noChangeAspect="1"/>
          </p:cNvPicPr>
          <p:nvPr/>
        </p:nvPicPr>
        <p:blipFill>
          <a:blip r:embed="rId3"/>
          <a:srcRect l="26814" t="23595" r="18696" b="20546"/>
          <a:stretch>
            <a:fillRect/>
          </a:stretch>
        </p:blipFill>
        <p:spPr>
          <a:xfrm rot="5400000">
            <a:off x="2863484" y="659941"/>
            <a:ext cx="6281935" cy="5013172"/>
          </a:xfrm>
          <a:prstGeom prst="rect">
            <a:avLst/>
          </a:prstGeom>
        </p:spPr>
      </p:pic>
      <p:sp>
        <p:nvSpPr>
          <p:cNvPr id="2" name="Rectangle 1">
            <a:extLst>
              <a:ext uri="{FF2B5EF4-FFF2-40B4-BE49-F238E27FC236}">
                <a16:creationId xmlns:a16="http://schemas.microsoft.com/office/drawing/2014/main" id="{F6923896-55BE-6B5A-8EB2-56DD15568570}"/>
              </a:ext>
            </a:extLst>
          </p:cNvPr>
          <p:cNvSpPr/>
          <p:nvPr/>
        </p:nvSpPr>
        <p:spPr>
          <a:xfrm>
            <a:off x="243380" y="171164"/>
            <a:ext cx="4605475" cy="8604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Eyes can open and shut.</a:t>
            </a:r>
          </a:p>
        </p:txBody>
      </p:sp>
      <p:sp>
        <p:nvSpPr>
          <p:cNvPr id="3" name="TextBox 2">
            <a:extLst>
              <a:ext uri="{FF2B5EF4-FFF2-40B4-BE49-F238E27FC236}">
                <a16:creationId xmlns:a16="http://schemas.microsoft.com/office/drawing/2014/main" id="{566CBABA-D50C-73E0-A3A8-7D8C78A10223}"/>
              </a:ext>
            </a:extLst>
          </p:cNvPr>
          <p:cNvSpPr txBox="1"/>
          <p:nvPr/>
        </p:nvSpPr>
        <p:spPr>
          <a:xfrm>
            <a:off x="2725429" y="6266673"/>
            <a:ext cx="634261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a:cs typeface="Biome"/>
              </a:rPr>
              <a:t>3D Ultrasound, 28 weeks after conception.</a:t>
            </a:r>
          </a:p>
          <a:p>
            <a:pPr algn="ctr"/>
            <a:r>
              <a:rPr lang="en-US" sz="1600">
                <a:latin typeface="Bell MT"/>
                <a:cs typeface="Biome"/>
              </a:rPr>
              <a:t>Photo Credit: American Institute of Ultrasound in Medicine</a:t>
            </a:r>
          </a:p>
        </p:txBody>
      </p:sp>
      <p:pic>
        <p:nvPicPr>
          <p:cNvPr id="5" name="Picture 4" descr="A heart with a cross and yellow rays&#10;&#10;AI-generated content may be incorrect.">
            <a:extLst>
              <a:ext uri="{FF2B5EF4-FFF2-40B4-BE49-F238E27FC236}">
                <a16:creationId xmlns:a16="http://schemas.microsoft.com/office/drawing/2014/main" id="{28FD8B63-DC7A-6945-6D40-BA3E55E5EBBF}"/>
              </a:ext>
            </a:extLst>
          </p:cNvPr>
          <p:cNvPicPr>
            <a:picLocks noChangeAspect="1"/>
          </p:cNvPicPr>
          <p:nvPr/>
        </p:nvPicPr>
        <p:blipFill>
          <a:blip r:embed="rId4"/>
          <a:stretch>
            <a:fillRect/>
          </a:stretch>
        </p:blipFill>
        <p:spPr>
          <a:xfrm>
            <a:off x="8518585" y="5434641"/>
            <a:ext cx="877019" cy="877019"/>
          </a:xfrm>
          <a:prstGeom prst="rect">
            <a:avLst/>
          </a:prstGeom>
        </p:spPr>
      </p:pic>
    </p:spTree>
    <p:extLst>
      <p:ext uri="{BB962C8B-B14F-4D97-AF65-F5344CB8AC3E}">
        <p14:creationId xmlns:p14="http://schemas.microsoft.com/office/powerpoint/2010/main" val="1179152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pic>
        <p:nvPicPr>
          <p:cNvPr id="2" name="Screen Recording 2026-03-02 at 14.29.59.mov">
            <a:hlinkClick r:id="" action="ppaction://media"/>
            <a:extLst>
              <a:ext uri="{FF2B5EF4-FFF2-40B4-BE49-F238E27FC236}">
                <a16:creationId xmlns:a16="http://schemas.microsoft.com/office/drawing/2014/main" id="{CC30FA04-1A01-0E07-D9EF-F77CEBF1C20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31660" y="156405"/>
            <a:ext cx="6328680" cy="6094493"/>
          </a:xfrm>
          <a:prstGeom prst="rect">
            <a:avLst/>
          </a:prstGeom>
        </p:spPr>
      </p:pic>
      <p:sp>
        <p:nvSpPr>
          <p:cNvPr id="3" name="TextBox 2">
            <a:extLst>
              <a:ext uri="{FF2B5EF4-FFF2-40B4-BE49-F238E27FC236}">
                <a16:creationId xmlns:a16="http://schemas.microsoft.com/office/drawing/2014/main" id="{5187787D-E213-68E6-211A-9C923AA46B34}"/>
              </a:ext>
            </a:extLst>
          </p:cNvPr>
          <p:cNvSpPr txBox="1"/>
          <p:nvPr/>
        </p:nvSpPr>
        <p:spPr>
          <a:xfrm>
            <a:off x="4856813" y="6332263"/>
            <a:ext cx="2872133" cy="369332"/>
          </a:xfrm>
          <a:prstGeom prst="rect">
            <a:avLst/>
          </a:prstGeom>
          <a:noFill/>
        </p:spPr>
        <p:txBody>
          <a:bodyPr wrap="none" rtlCol="0">
            <a:spAutoFit/>
          </a:bodyPr>
          <a:lstStyle/>
          <a:p>
            <a:r>
              <a:rPr lang="en-US"/>
              <a:t>Credit: 4D Ultrasound Lady</a:t>
            </a:r>
          </a:p>
        </p:txBody>
      </p:sp>
      <p:pic>
        <p:nvPicPr>
          <p:cNvPr id="5" name="Picture 4" descr="A heart with a cross and yellow rays&#10;&#10;AI-generated content may be incorrect.">
            <a:extLst>
              <a:ext uri="{FF2B5EF4-FFF2-40B4-BE49-F238E27FC236}">
                <a16:creationId xmlns:a16="http://schemas.microsoft.com/office/drawing/2014/main" id="{F7DA8992-4508-969E-DDE6-B6C0CBFCE9BE}"/>
              </a:ext>
            </a:extLst>
          </p:cNvPr>
          <p:cNvPicPr>
            <a:picLocks noChangeAspect="1"/>
          </p:cNvPicPr>
          <p:nvPr/>
        </p:nvPicPr>
        <p:blipFill>
          <a:blip r:embed="rId6"/>
          <a:stretch>
            <a:fillRect/>
          </a:stretch>
        </p:blipFill>
        <p:spPr>
          <a:xfrm>
            <a:off x="9251830" y="5377132"/>
            <a:ext cx="877019" cy="877019"/>
          </a:xfrm>
          <a:prstGeom prst="rect">
            <a:avLst/>
          </a:prstGeom>
        </p:spPr>
      </p:pic>
    </p:spTree>
    <p:extLst>
      <p:ext uri="{BB962C8B-B14F-4D97-AF65-F5344CB8AC3E}">
        <p14:creationId xmlns:p14="http://schemas.microsoft.com/office/powerpoint/2010/main" val="2721590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3" name="Picture 2" descr="An ultrasound of a baby&#10;&#10;AI-generated content may be incorrect.">
            <a:extLst>
              <a:ext uri="{FF2B5EF4-FFF2-40B4-BE49-F238E27FC236}">
                <a16:creationId xmlns:a16="http://schemas.microsoft.com/office/drawing/2014/main" id="{B0E5E1E0-639C-D0BD-E6B2-BB973F5399CA}"/>
              </a:ext>
            </a:extLst>
          </p:cNvPr>
          <p:cNvPicPr>
            <a:picLocks noChangeAspect="1"/>
          </p:cNvPicPr>
          <p:nvPr/>
        </p:nvPicPr>
        <p:blipFill>
          <a:blip r:embed="rId3"/>
          <a:srcRect l="19672" t="6771" r="20656" b="8713"/>
          <a:stretch>
            <a:fillRect/>
          </a:stretch>
        </p:blipFill>
        <p:spPr>
          <a:xfrm rot="5400000">
            <a:off x="3388846" y="-1260806"/>
            <a:ext cx="5831253" cy="9393986"/>
          </a:xfrm>
          <a:prstGeom prst="rect">
            <a:avLst/>
          </a:prstGeom>
        </p:spPr>
      </p:pic>
      <p:sp>
        <p:nvSpPr>
          <p:cNvPr id="4" name="Rectangle 3">
            <a:extLst>
              <a:ext uri="{FF2B5EF4-FFF2-40B4-BE49-F238E27FC236}">
                <a16:creationId xmlns:a16="http://schemas.microsoft.com/office/drawing/2014/main" id="{31CC5B9F-6543-BAEA-D9FD-C12E80A5ED20}"/>
              </a:ext>
            </a:extLst>
          </p:cNvPr>
          <p:cNvSpPr/>
          <p:nvPr/>
        </p:nvSpPr>
        <p:spPr>
          <a:xfrm>
            <a:off x="243380" y="171164"/>
            <a:ext cx="4921777" cy="8604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Fingernails and toenails are fully grown.</a:t>
            </a:r>
          </a:p>
        </p:txBody>
      </p:sp>
      <p:sp>
        <p:nvSpPr>
          <p:cNvPr id="5" name="TextBox 4">
            <a:extLst>
              <a:ext uri="{FF2B5EF4-FFF2-40B4-BE49-F238E27FC236}">
                <a16:creationId xmlns:a16="http://schemas.microsoft.com/office/drawing/2014/main" id="{46A13B7C-43C3-B7D7-BDC5-E0F2200F74CC}"/>
              </a:ext>
            </a:extLst>
          </p:cNvPr>
          <p:cNvSpPr txBox="1"/>
          <p:nvPr/>
        </p:nvSpPr>
        <p:spPr>
          <a:xfrm>
            <a:off x="2953320" y="6267125"/>
            <a:ext cx="668259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latin typeface="Bell MT" panose="02020503060305020303" pitchFamily="18" charset="77"/>
                <a:cs typeface="Biome"/>
              </a:rPr>
              <a:t>Ultrasound, 30 weeks after conception.</a:t>
            </a:r>
          </a:p>
          <a:p>
            <a:pPr algn="ctr"/>
            <a:r>
              <a:rPr lang="en-US" sz="1600">
                <a:latin typeface="Bell MT" panose="02020503060305020303" pitchFamily="18" charset="77"/>
                <a:cs typeface="Biome"/>
              </a:rPr>
              <a:t>Photo Credit: American Institute of Ultrasound in Medicine</a:t>
            </a:r>
          </a:p>
        </p:txBody>
      </p:sp>
      <p:pic>
        <p:nvPicPr>
          <p:cNvPr id="6" name="Picture 5" descr="A heart with a cross and yellow rays&#10;&#10;AI-generated content may be incorrect.">
            <a:extLst>
              <a:ext uri="{FF2B5EF4-FFF2-40B4-BE49-F238E27FC236}">
                <a16:creationId xmlns:a16="http://schemas.microsoft.com/office/drawing/2014/main" id="{C8554C07-D69D-554C-5B1F-ABB3127FA408}"/>
              </a:ext>
            </a:extLst>
          </p:cNvPr>
          <p:cNvPicPr>
            <a:picLocks noChangeAspect="1"/>
          </p:cNvPicPr>
          <p:nvPr/>
        </p:nvPicPr>
        <p:blipFill>
          <a:blip r:embed="rId4"/>
          <a:stretch>
            <a:fillRect/>
          </a:stretch>
        </p:blipFill>
        <p:spPr>
          <a:xfrm>
            <a:off x="10991491" y="5477773"/>
            <a:ext cx="877019" cy="877019"/>
          </a:xfrm>
          <a:prstGeom prst="rect">
            <a:avLst/>
          </a:prstGeom>
        </p:spPr>
      </p:pic>
    </p:spTree>
    <p:extLst>
      <p:ext uri="{BB962C8B-B14F-4D97-AF65-F5344CB8AC3E}">
        <p14:creationId xmlns:p14="http://schemas.microsoft.com/office/powerpoint/2010/main" val="1311788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12B7C0BD-2934-34A9-1886-2919E059BA35}"/>
            </a:ext>
          </a:extLst>
        </p:cNvPr>
        <p:cNvGrpSpPr/>
        <p:nvPr/>
      </p:nvGrpSpPr>
      <p:grpSpPr>
        <a:xfrm>
          <a:off x="0" y="0"/>
          <a:ext cx="0" cy="0"/>
          <a:chOff x="0" y="0"/>
          <a:chExt cx="0" cy="0"/>
        </a:xfrm>
      </p:grpSpPr>
      <p:pic>
        <p:nvPicPr>
          <p:cNvPr id="6" name="Picture 5" descr="A heart with a cross and yellow rays&#10;&#10;AI-generated content may be incorrect.">
            <a:extLst>
              <a:ext uri="{FF2B5EF4-FFF2-40B4-BE49-F238E27FC236}">
                <a16:creationId xmlns:a16="http://schemas.microsoft.com/office/drawing/2014/main" id="{426CABDC-24DA-B48F-4046-395206A613F5}"/>
              </a:ext>
            </a:extLst>
          </p:cNvPr>
          <p:cNvPicPr>
            <a:picLocks noChangeAspect="1"/>
          </p:cNvPicPr>
          <p:nvPr/>
        </p:nvPicPr>
        <p:blipFill>
          <a:blip r:embed="rId5"/>
          <a:stretch>
            <a:fillRect/>
          </a:stretch>
        </p:blipFill>
        <p:spPr>
          <a:xfrm>
            <a:off x="10991491" y="5477773"/>
            <a:ext cx="877019" cy="877019"/>
          </a:xfrm>
          <a:prstGeom prst="rect">
            <a:avLst/>
          </a:prstGeom>
        </p:spPr>
      </p:pic>
      <p:pic>
        <p:nvPicPr>
          <p:cNvPr id="2" name="Screen Recording 2026-03-23 at 13.36.26">
            <a:hlinkClick r:id="" action="ppaction://media"/>
            <a:extLst>
              <a:ext uri="{FF2B5EF4-FFF2-40B4-BE49-F238E27FC236}">
                <a16:creationId xmlns:a16="http://schemas.microsoft.com/office/drawing/2014/main" id="{71394D6F-6CF4-26FF-076E-63753C73875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344863" y="685800"/>
            <a:ext cx="5502275" cy="5486400"/>
          </a:xfrm>
          <a:prstGeom prst="rect">
            <a:avLst/>
          </a:prstGeom>
        </p:spPr>
      </p:pic>
      <p:sp>
        <p:nvSpPr>
          <p:cNvPr id="3" name="TextBox 2">
            <a:extLst>
              <a:ext uri="{FF2B5EF4-FFF2-40B4-BE49-F238E27FC236}">
                <a16:creationId xmlns:a16="http://schemas.microsoft.com/office/drawing/2014/main" id="{29B67E56-29C8-FBFB-9C8B-0AF578C85300}"/>
              </a:ext>
            </a:extLst>
          </p:cNvPr>
          <p:cNvSpPr txBox="1"/>
          <p:nvPr/>
        </p:nvSpPr>
        <p:spPr>
          <a:xfrm>
            <a:off x="4185133" y="6213509"/>
            <a:ext cx="380999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rPr>
              <a:t>Why Do Babies Kick in the Womb?</a:t>
            </a:r>
          </a:p>
          <a:p>
            <a:r>
              <a:rPr lang="en-US">
                <a:latin typeface="Bell MT"/>
              </a:rPr>
              <a:t>Video Credit: Seeker</a:t>
            </a:r>
          </a:p>
        </p:txBody>
      </p:sp>
    </p:spTree>
    <p:extLst>
      <p:ext uri="{BB962C8B-B14F-4D97-AF65-F5344CB8AC3E}">
        <p14:creationId xmlns:p14="http://schemas.microsoft.com/office/powerpoint/2010/main" val="332207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2" name="toes month 8">
            <a:hlinkClick r:id="" action="ppaction://media"/>
            <a:extLst>
              <a:ext uri="{FF2B5EF4-FFF2-40B4-BE49-F238E27FC236}">
                <a16:creationId xmlns:a16="http://schemas.microsoft.com/office/drawing/2014/main" id="{A1106668-0592-B8A4-5C49-45166B0AEBB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98258" y="372533"/>
            <a:ext cx="6278563" cy="5935134"/>
          </a:xfrm>
          <a:prstGeom prst="rect">
            <a:avLst/>
          </a:prstGeom>
        </p:spPr>
        <p:style>
          <a:lnRef idx="3">
            <a:schemeClr val="lt1"/>
          </a:lnRef>
          <a:fillRef idx="1">
            <a:schemeClr val="accent1"/>
          </a:fillRef>
          <a:effectRef idx="1">
            <a:schemeClr val="accent1"/>
          </a:effectRef>
          <a:fontRef idx="minor">
            <a:schemeClr val="lt1"/>
          </a:fontRef>
        </p:style>
      </p:pic>
      <p:sp>
        <p:nvSpPr>
          <p:cNvPr id="3" name="Rectangle 2">
            <a:extLst>
              <a:ext uri="{FF2B5EF4-FFF2-40B4-BE49-F238E27FC236}">
                <a16:creationId xmlns:a16="http://schemas.microsoft.com/office/drawing/2014/main" id="{9DB76508-844C-2D88-F245-EC35D14D7A10}"/>
              </a:ext>
            </a:extLst>
          </p:cNvPr>
          <p:cNvSpPr/>
          <p:nvPr/>
        </p:nvSpPr>
        <p:spPr>
          <a:xfrm>
            <a:off x="3149600" y="1591733"/>
            <a:ext cx="5943600" cy="491066"/>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eart with a cross and yellow rays&#10;&#10;AI-generated content may be incorrect.">
            <a:extLst>
              <a:ext uri="{FF2B5EF4-FFF2-40B4-BE49-F238E27FC236}">
                <a16:creationId xmlns:a16="http://schemas.microsoft.com/office/drawing/2014/main" id="{A5DF6795-4068-B36F-FDB5-199937D7349D}"/>
              </a:ext>
            </a:extLst>
          </p:cNvPr>
          <p:cNvPicPr>
            <a:picLocks noChangeAspect="1"/>
          </p:cNvPicPr>
          <p:nvPr/>
        </p:nvPicPr>
        <p:blipFill>
          <a:blip r:embed="rId6"/>
          <a:stretch>
            <a:fillRect/>
          </a:stretch>
        </p:blipFill>
        <p:spPr>
          <a:xfrm>
            <a:off x="8214425" y="5274573"/>
            <a:ext cx="877019" cy="877019"/>
          </a:xfrm>
          <a:prstGeom prst="rect">
            <a:avLst/>
          </a:prstGeom>
        </p:spPr>
      </p:pic>
      <p:sp>
        <p:nvSpPr>
          <p:cNvPr id="8" name="TextBox 7">
            <a:extLst>
              <a:ext uri="{FF2B5EF4-FFF2-40B4-BE49-F238E27FC236}">
                <a16:creationId xmlns:a16="http://schemas.microsoft.com/office/drawing/2014/main" id="{22AFB82B-7994-3136-0E47-FA1132AC9B01}"/>
              </a:ext>
            </a:extLst>
          </p:cNvPr>
          <p:cNvSpPr txBox="1"/>
          <p:nvPr/>
        </p:nvSpPr>
        <p:spPr>
          <a:xfrm>
            <a:off x="3606799" y="6307666"/>
            <a:ext cx="5029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Bell MT"/>
              </a:rPr>
              <a:t>Credit: Baby Ultrasound, 2023.</a:t>
            </a:r>
          </a:p>
        </p:txBody>
      </p:sp>
    </p:spTree>
    <p:extLst>
      <p:ext uri="{BB962C8B-B14F-4D97-AF65-F5344CB8AC3E}">
        <p14:creationId xmlns:p14="http://schemas.microsoft.com/office/powerpoint/2010/main" val="352727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95445DCC-F0B6-04C0-DA8E-B0FA9AD1C03A}"/>
            </a:ext>
          </a:extLst>
        </p:cNvPr>
        <p:cNvGrpSpPr/>
        <p:nvPr/>
      </p:nvGrpSpPr>
      <p:grpSpPr>
        <a:xfrm>
          <a:off x="0" y="0"/>
          <a:ext cx="0" cy="0"/>
          <a:chOff x="0" y="0"/>
          <a:chExt cx="0" cy="0"/>
        </a:xfrm>
      </p:grpSpPr>
      <p:pic>
        <p:nvPicPr>
          <p:cNvPr id="1026" name="Picture 2" descr="A baby in a hand&#10;&#10;AI-generated content may be incorrect.">
            <a:extLst>
              <a:ext uri="{FF2B5EF4-FFF2-40B4-BE49-F238E27FC236}">
                <a16:creationId xmlns:a16="http://schemas.microsoft.com/office/drawing/2014/main" id="{F6079FA5-2885-D6F2-47C0-E6757823B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2211" y="431320"/>
            <a:ext cx="6954483" cy="569343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2125FD7-1C1F-B633-58C8-A9343CAA1DFC}"/>
              </a:ext>
            </a:extLst>
          </p:cNvPr>
          <p:cNvSpPr/>
          <p:nvPr/>
        </p:nvSpPr>
        <p:spPr>
          <a:xfrm>
            <a:off x="243380" y="171164"/>
            <a:ext cx="4921777" cy="86045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a:latin typeface="Bell MT" panose="02020503060305020303" pitchFamily="18" charset="77"/>
                <a:cs typeface="Biome"/>
              </a:rPr>
              <a:t>Smiles and frowns occur.</a:t>
            </a:r>
          </a:p>
        </p:txBody>
      </p:sp>
      <p:sp>
        <p:nvSpPr>
          <p:cNvPr id="4" name="TextBox 3">
            <a:extLst>
              <a:ext uri="{FF2B5EF4-FFF2-40B4-BE49-F238E27FC236}">
                <a16:creationId xmlns:a16="http://schemas.microsoft.com/office/drawing/2014/main" id="{E52DB6AF-6BEB-6DD9-DA2C-AFFCE6D45BCA}"/>
              </a:ext>
            </a:extLst>
          </p:cNvPr>
          <p:cNvSpPr txBox="1"/>
          <p:nvPr/>
        </p:nvSpPr>
        <p:spPr>
          <a:xfrm>
            <a:off x="3194579" y="6118442"/>
            <a:ext cx="59637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Bell MT" panose="02020503060305020303" pitchFamily="18" charset="77"/>
                <a:cs typeface="Biome"/>
              </a:rPr>
              <a:t>3D Ultrasound, 28 weeks after conception</a:t>
            </a:r>
          </a:p>
          <a:p>
            <a:pPr algn="ctr"/>
            <a:r>
              <a:rPr lang="en-US">
                <a:latin typeface="Bell MT" panose="02020503060305020303" pitchFamily="18" charset="77"/>
                <a:cs typeface="Biome"/>
              </a:rPr>
              <a:t>Photo Credit: Science Photo Library</a:t>
            </a:r>
          </a:p>
        </p:txBody>
      </p:sp>
      <p:pic>
        <p:nvPicPr>
          <p:cNvPr id="5" name="Picture 4" descr="A heart with a cross and yellow rays&#10;&#10;AI-generated content may be incorrect.">
            <a:extLst>
              <a:ext uri="{FF2B5EF4-FFF2-40B4-BE49-F238E27FC236}">
                <a16:creationId xmlns:a16="http://schemas.microsoft.com/office/drawing/2014/main" id="{98614AF7-4CDC-FA30-B8FD-F020E27DAE5C}"/>
              </a:ext>
            </a:extLst>
          </p:cNvPr>
          <p:cNvPicPr>
            <a:picLocks noChangeAspect="1"/>
          </p:cNvPicPr>
          <p:nvPr/>
        </p:nvPicPr>
        <p:blipFill>
          <a:blip r:embed="rId4"/>
          <a:stretch>
            <a:fillRect/>
          </a:stretch>
        </p:blipFill>
        <p:spPr>
          <a:xfrm>
            <a:off x="9654396" y="5247735"/>
            <a:ext cx="877019" cy="877019"/>
          </a:xfrm>
          <a:prstGeom prst="rect">
            <a:avLst/>
          </a:prstGeom>
        </p:spPr>
      </p:pic>
    </p:spTree>
    <p:extLst>
      <p:ext uri="{BB962C8B-B14F-4D97-AF65-F5344CB8AC3E}">
        <p14:creationId xmlns:p14="http://schemas.microsoft.com/office/powerpoint/2010/main" val="84669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a:extLst>
            <a:ext uri="{FF2B5EF4-FFF2-40B4-BE49-F238E27FC236}">
              <a16:creationId xmlns:a16="http://schemas.microsoft.com/office/drawing/2014/main" id="{05B108AE-E309-FC5F-3262-4E1117A676D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67D6894-2894-E87A-8352-D2FC804A622C}"/>
              </a:ext>
            </a:extLst>
          </p:cNvPr>
          <p:cNvSpPr txBox="1"/>
          <p:nvPr/>
        </p:nvSpPr>
        <p:spPr>
          <a:xfrm>
            <a:off x="3194579" y="6118442"/>
            <a:ext cx="596372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Bell MT"/>
                <a:cs typeface="Biome"/>
              </a:rPr>
              <a:t>4D Ultrasound. Smiling 29-week-old [from conception]</a:t>
            </a:r>
          </a:p>
          <a:p>
            <a:pPr algn="ctr"/>
            <a:r>
              <a:rPr lang="en-US">
                <a:latin typeface="Bell MT"/>
                <a:cs typeface="Biome"/>
              </a:rPr>
              <a:t>Photo Credit: 4D Ultrasound Lady</a:t>
            </a:r>
            <a:endParaRPr lang="en-US">
              <a:latin typeface="Bell MT" panose="02020503060305020303" pitchFamily="18" charset="77"/>
              <a:cs typeface="Biome"/>
            </a:endParaRPr>
          </a:p>
        </p:txBody>
      </p:sp>
      <p:pic>
        <p:nvPicPr>
          <p:cNvPr id="2" name="smile">
            <a:hlinkClick r:id="" action="ppaction://media"/>
            <a:extLst>
              <a:ext uri="{FF2B5EF4-FFF2-40B4-BE49-F238E27FC236}">
                <a16:creationId xmlns:a16="http://schemas.microsoft.com/office/drawing/2014/main" id="{6CD8E4B6-37EA-4000-E70D-1309ED705FD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120522" y="196971"/>
            <a:ext cx="4008466" cy="5932097"/>
          </a:xfrm>
          <a:prstGeom prst="rect">
            <a:avLst/>
          </a:prstGeom>
        </p:spPr>
      </p:pic>
      <p:pic>
        <p:nvPicPr>
          <p:cNvPr id="6" name="Picture 5" descr="A heart with a cross and yellow rays&#10;&#10;AI-generated content may be incorrect.">
            <a:extLst>
              <a:ext uri="{FF2B5EF4-FFF2-40B4-BE49-F238E27FC236}">
                <a16:creationId xmlns:a16="http://schemas.microsoft.com/office/drawing/2014/main" id="{5947E20B-50AA-361A-82A5-D2B9B5D2C95E}"/>
              </a:ext>
            </a:extLst>
          </p:cNvPr>
          <p:cNvPicPr>
            <a:picLocks noChangeAspect="1"/>
          </p:cNvPicPr>
          <p:nvPr/>
        </p:nvPicPr>
        <p:blipFill>
          <a:blip r:embed="rId6"/>
          <a:stretch>
            <a:fillRect/>
          </a:stretch>
        </p:blipFill>
        <p:spPr>
          <a:xfrm>
            <a:off x="8116019" y="5247735"/>
            <a:ext cx="877019" cy="877019"/>
          </a:xfrm>
          <a:prstGeom prst="rect">
            <a:avLst/>
          </a:prstGeom>
        </p:spPr>
      </p:pic>
    </p:spTree>
    <p:extLst>
      <p:ext uri="{BB962C8B-B14F-4D97-AF65-F5344CB8AC3E}">
        <p14:creationId xmlns:p14="http://schemas.microsoft.com/office/powerpoint/2010/main" val="356433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22B3B-125B-1B28-498D-F85339255366}"/>
              </a:ext>
            </a:extLst>
          </p:cNvPr>
          <p:cNvSpPr>
            <a:spLocks noGrp="1"/>
          </p:cNvSpPr>
          <p:nvPr>
            <p:ph type="title"/>
          </p:nvPr>
        </p:nvSpPr>
        <p:spPr>
          <a:xfrm>
            <a:off x="838200" y="2099582"/>
            <a:ext cx="10515600" cy="1325563"/>
          </a:xfrm>
        </p:spPr>
        <p:txBody>
          <a:bodyPr>
            <a:normAutofit/>
          </a:bodyPr>
          <a:lstStyle/>
          <a:p>
            <a:pPr algn="ctr"/>
            <a:r>
              <a:rPr lang="en-US" sz="8000">
                <a:latin typeface="Bell MT"/>
              </a:rPr>
              <a:t>Discussion Questions</a:t>
            </a:r>
            <a:endParaRPr lang="en-US"/>
          </a:p>
        </p:txBody>
      </p:sp>
      <p:pic>
        <p:nvPicPr>
          <p:cNvPr id="4" name="Picture 3" descr="A heart with a cross and yellow rays&#10;&#10;AI-generated content may be incorrect.">
            <a:extLst>
              <a:ext uri="{FF2B5EF4-FFF2-40B4-BE49-F238E27FC236}">
                <a16:creationId xmlns:a16="http://schemas.microsoft.com/office/drawing/2014/main" id="{CEB78801-6B10-84F4-5865-3F748154494D}"/>
              </a:ext>
            </a:extLst>
          </p:cNvPr>
          <p:cNvPicPr>
            <a:picLocks noChangeAspect="1"/>
          </p:cNvPicPr>
          <p:nvPr/>
        </p:nvPicPr>
        <p:blipFill>
          <a:blip r:embed="rId3"/>
          <a:stretch>
            <a:fillRect/>
          </a:stretch>
        </p:blipFill>
        <p:spPr>
          <a:xfrm>
            <a:off x="9610853" y="4834078"/>
            <a:ext cx="1399533" cy="1385019"/>
          </a:xfrm>
          <a:prstGeom prst="rect">
            <a:avLst/>
          </a:prstGeom>
        </p:spPr>
      </p:pic>
    </p:spTree>
    <p:extLst>
      <p:ext uri="{BB962C8B-B14F-4D97-AF65-F5344CB8AC3E}">
        <p14:creationId xmlns:p14="http://schemas.microsoft.com/office/powerpoint/2010/main" val="3286487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82cacdb-e2d5-4f50-ab75-c38bfc289b61">
      <Terms xmlns="http://schemas.microsoft.com/office/infopath/2007/PartnerControls"/>
    </lcf76f155ced4ddcb4097134ff3c332f>
    <TaxCatchAll xmlns="8a0975ea-992f-4f42-9863-e294ef63a7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8E6ADFFA8D8E94BA20D1CB34FC97C4A" ma:contentTypeVersion="13" ma:contentTypeDescription="Create a new document." ma:contentTypeScope="" ma:versionID="41a09ca30abe2cee0c93beaceb7fe909">
  <xsd:schema xmlns:xsd="http://www.w3.org/2001/XMLSchema" xmlns:xs="http://www.w3.org/2001/XMLSchema" xmlns:p="http://schemas.microsoft.com/office/2006/metadata/properties" xmlns:ns2="d82cacdb-e2d5-4f50-ab75-c38bfc289b61" xmlns:ns3="8a0975ea-992f-4f42-9863-e294ef63a779" targetNamespace="http://schemas.microsoft.com/office/2006/metadata/properties" ma:root="true" ma:fieldsID="277d7927b902babb9f0b2602e50a2ed7" ns2:_="" ns3:_="">
    <xsd:import namespace="d82cacdb-e2d5-4f50-ab75-c38bfc289b61"/>
    <xsd:import namespace="8a0975ea-992f-4f42-9863-e294ef63a7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2cacdb-e2d5-4f50-ab75-c38bfc289b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2d929fd-d9d4-4d75-855c-33707737a755"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0975ea-992f-4f42-9863-e294ef63a77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8a6add7-93a7-4d05-926c-89f915d894f5}" ma:internalName="TaxCatchAll" ma:showField="CatchAllData" ma:web="8a0975ea-992f-4f42-9863-e294ef63a7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D2971B-78BF-4FAE-AC53-E80E0B942E16}">
  <ds:schemaRefs>
    <ds:schemaRef ds:uri="http://schemas.microsoft.com/sharepoint/v3/contenttype/forms"/>
  </ds:schemaRefs>
</ds:datastoreItem>
</file>

<file path=customXml/itemProps2.xml><?xml version="1.0" encoding="utf-8"?>
<ds:datastoreItem xmlns:ds="http://schemas.openxmlformats.org/officeDocument/2006/customXml" ds:itemID="{BB55F535-4A8C-4C82-AE5F-1F06F8FCA716}">
  <ds:schemaRefs>
    <ds:schemaRef ds:uri="http://purl.org/dc/dcmitype/"/>
    <ds:schemaRef ds:uri="http://purl.org/dc/terms/"/>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purl.org/dc/elements/1.1/"/>
    <ds:schemaRef ds:uri="http://www.w3.org/XML/1998/namespace"/>
    <ds:schemaRef ds:uri="8a0975ea-992f-4f42-9863-e294ef63a779"/>
    <ds:schemaRef ds:uri="d82cacdb-e2d5-4f50-ab75-c38bfc289b61"/>
  </ds:schemaRefs>
</ds:datastoreItem>
</file>

<file path=customXml/itemProps3.xml><?xml version="1.0" encoding="utf-8"?>
<ds:datastoreItem xmlns:ds="http://schemas.openxmlformats.org/officeDocument/2006/customXml" ds:itemID="{2D964DEB-E3CE-4A93-9363-58534D7222E9}">
  <ds:schemaRefs>
    <ds:schemaRef ds:uri="8a0975ea-992f-4f42-9863-e294ef63a779"/>
    <ds:schemaRef ds:uri="d82cacdb-e2d5-4f50-ab75-c38bfc289b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0ea5d2a2-bea6-40e8-a069-3b893602323b}" enabled="0" method="" siteId="{0ea5d2a2-bea6-40e8-a069-3b893602323b}" removed="1"/>
</clbl:labelList>
</file>

<file path=docProps/app.xml><?xml version="1.0" encoding="utf-8"?>
<Properties xmlns="http://schemas.openxmlformats.org/officeDocument/2006/extended-properties" xmlns:vt="http://schemas.openxmlformats.org/officeDocument/2006/docPropsVTypes">
  <Template>Parcel</Template>
  <TotalTime>0</TotalTime>
  <Words>737</Words>
  <Application>Microsoft Office PowerPoint</Application>
  <PresentationFormat>Widescreen</PresentationFormat>
  <Paragraphs>51</Paragraphs>
  <Slides>10</Slides>
  <Notes>10</Notes>
  <HiddenSlides>0</HiddenSlides>
  <MMClips>4</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Month 8</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Discussion Questions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Maci Binder</dc:creator>
  <cp:lastModifiedBy>Maci Binder</cp:lastModifiedBy>
  <cp:revision>120</cp:revision>
  <dcterms:created xsi:type="dcterms:W3CDTF">2025-07-28T16:35:14Z</dcterms:created>
  <dcterms:modified xsi:type="dcterms:W3CDTF">2026-07-27T19:23:09Z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0x01010038E6ADFFA8D8E94BA20D1CB34FC97C4A</vt:lpwstr>
  </property>
  <property fmtid="{D5CDD505-2E9C-101B-9397-08002B2CF9AE}" pid="3" name="MediaServiceImageTags">
    <vt:lpwstr/>
  </property>
</Properties>
</file>